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9" r:id="rId2"/>
    <p:sldId id="313" r:id="rId3"/>
    <p:sldId id="317" r:id="rId4"/>
    <p:sldId id="286" r:id="rId5"/>
    <p:sldId id="315" r:id="rId6"/>
    <p:sldId id="323" r:id="rId7"/>
    <p:sldId id="324" r:id="rId8"/>
    <p:sldId id="293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3" r:id="rId18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3B39"/>
    <a:srgbClr val="D9D9D9"/>
    <a:srgbClr val="DCDEE0"/>
    <a:srgbClr val="616161"/>
    <a:srgbClr val="201A17"/>
    <a:srgbClr val="070707"/>
    <a:srgbClr val="DBDBDB"/>
    <a:srgbClr val="3E3E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69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98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 Light" panose="020B0502040204020203" pitchFamily="34" charset="-122"/>
              </a:defRPr>
            </a:lvl1pPr>
          </a:lstStyle>
          <a:p>
            <a:fld id="{915CA9C5-7EA0-4D9C-B9C0-3ECAE44BE918}" type="datetimeFigureOut">
              <a:rPr lang="zh-CN" altLang="en-US" smtClean="0"/>
              <a:pPr/>
              <a:t>2019/4/19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 Light" panose="020B0502040204020203" pitchFamily="34" charset="-122"/>
              </a:defRPr>
            </a:lvl1pPr>
          </a:lstStyle>
          <a:p>
            <a:fld id="{72BB0AE3-27A2-456D-827B-E6128024722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2114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525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4488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18291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71471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卢金璇：</a:t>
            </a:r>
            <a:r>
              <a:rPr lang="en-US" altLang="zh-CN" dirty="0" smtClean="0"/>
              <a:t>1.</a:t>
            </a:r>
            <a:r>
              <a:rPr lang="zh-CN" altLang="en-US" dirty="0" smtClean="0"/>
              <a:t>项目实现程度、效果管理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陈则衔：</a:t>
            </a:r>
            <a:r>
              <a:rPr lang="en-US" altLang="zh-CN" dirty="0" smtClean="0"/>
              <a:t>1.</a:t>
            </a:r>
            <a:r>
              <a:rPr lang="zh-CN" altLang="en-US" dirty="0" smtClean="0"/>
              <a:t>项目实现程度、效果管理</a:t>
            </a:r>
            <a:r>
              <a:rPr lang="en-US" altLang="zh-CN" baseline="0" dirty="0" smtClean="0"/>
              <a:t> 2</a:t>
            </a:r>
            <a:r>
              <a:rPr lang="en-US" altLang="zh-CN" dirty="0" smtClean="0"/>
              <a:t>.</a:t>
            </a:r>
            <a:r>
              <a:rPr lang="zh-CN" altLang="en-US" dirty="0" smtClean="0"/>
              <a:t>项目实现进度的管理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8370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08755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4612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9583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4691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523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noProof="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三、</a:t>
            </a:r>
            <a:endParaRPr lang="en-US" altLang="zh-CN" sz="1200" noProof="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noProof="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1.</a:t>
            </a:r>
            <a:r>
              <a:rPr lang="zh-CN" altLang="en-US" sz="1200" noProof="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有些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行业只有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户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用户，拥有用户数最多的行业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(IY0200)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有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2331</a:t>
            </a:r>
            <a:r>
              <a:rPr lang="zh-CN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户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用户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2.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大多数用户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(51378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户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)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数据存在于一个行业，有些用户数据存在于多个行业；</a:t>
            </a:r>
            <a:r>
              <a:rPr lang="en-US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‘0800840011493960‘</a:t>
            </a:r>
            <a:r>
              <a:rPr lang="zh-CN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，’</a:t>
            </a:r>
            <a:r>
              <a:rPr lang="en-US" altLang="zh-CN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0800110033044760</a:t>
            </a:r>
            <a:r>
              <a:rPr lang="zh-CN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’ 两户用户在四个行业中都有数据</a:t>
            </a:r>
            <a:endParaRPr kumimoji="0" lang="en-US" alt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3.</a:t>
            </a:r>
            <a:r>
              <a:rPr lang="zh-CN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大多数用户</a:t>
            </a:r>
            <a:r>
              <a:rPr lang="en-US" altLang="zh-CN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(50159</a:t>
            </a:r>
            <a:r>
              <a:rPr lang="zh-CN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户</a:t>
            </a:r>
            <a:r>
              <a:rPr lang="en-US" altLang="zh-CN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)</a:t>
            </a:r>
            <a:r>
              <a:rPr lang="zh-CN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有一个计量点，其他用户计量点个数大于</a:t>
            </a:r>
            <a:r>
              <a:rPr lang="en-US" altLang="zh-CN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个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；</a:t>
            </a:r>
            <a:r>
              <a:rPr lang="en-US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‘0800120054627990’</a:t>
            </a:r>
            <a:r>
              <a:rPr lang="zh-CN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用户有</a:t>
            </a:r>
            <a:r>
              <a:rPr lang="en-US" altLang="zh-CN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22</a:t>
            </a:r>
            <a:r>
              <a:rPr lang="zh-CN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个计量点</a:t>
            </a:r>
            <a:endParaRPr kumimoji="0" lang="en-US" alt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952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177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6423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390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92869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694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803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07857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1648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2429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3957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3817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444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3572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4779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3106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558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7589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 Light" panose="020B0502040204020203" pitchFamily="34" charset="-122"/>
              </a:defRPr>
            </a:lvl1pPr>
          </a:lstStyle>
          <a:p>
            <a:fld id="{4BCD24AF-367D-4F7B-BCBC-AB4AF3EE44F1}" type="datetimeFigureOut">
              <a:rPr lang="zh-CN" altLang="en-US" smtClean="0"/>
              <a:pPr/>
              <a:t>2019/4/19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 Light" panose="020B0502040204020203" pitchFamily="34" charset="-122"/>
              </a:defRPr>
            </a:lvl1pPr>
          </a:lstStyle>
          <a:p>
            <a:fld id="{600F063A-7B63-491C-A845-B41E9950C8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9731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微软雅黑 Light" panose="020B0502040204020203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765459" y="2063557"/>
            <a:ext cx="2731404" cy="2715479"/>
            <a:chOff x="5641059" y="3248083"/>
            <a:chExt cx="918415" cy="913060"/>
          </a:xfrm>
        </p:grpSpPr>
        <p:sp>
          <p:nvSpPr>
            <p:cNvPr id="14" name="任意多边形 13"/>
            <p:cNvSpPr/>
            <p:nvPr/>
          </p:nvSpPr>
          <p:spPr>
            <a:xfrm>
              <a:off x="5912746" y="3248083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 rot="16200000">
              <a:off x="5549900" y="3604562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rot="16200000" flipH="1" flipV="1">
              <a:off x="6280386" y="3612238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flipV="1">
              <a:off x="5910876" y="3973214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717685" y="2826890"/>
            <a:ext cx="40607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初识数据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066851" y="2978524"/>
            <a:ext cx="2063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第一部分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5191836" y="2386178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918897" y="3624855"/>
            <a:ext cx="247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Part One</a:t>
            </a:r>
            <a:endParaRPr lang="zh-CN" altLang="en-US" sz="24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1955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7">
            <a:extLst>
              <a:ext uri="{FF2B5EF4-FFF2-40B4-BE49-F238E27FC236}">
                <a16:creationId xmlns:a16="http://schemas.microsoft.com/office/drawing/2014/main" id="{3C2E867D-38F8-4F3A-B0AF-2465BB86966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709624" y="1085072"/>
            <a:ext cx="9121591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一、相关性计算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通过划分时间窗的方式，计算用户两两间的相关性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二、动态图构建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静态图构建：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）节点表示用户，边表示具有连接的两个用户具有强相关性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2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）一张静态图表示一个时间窗范围内，用户用电量的相关性关系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3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）必要时可以对节点聚合，将一个行业的用户聚合为一个节点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动态图构建：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）将一系列静态图按照时间顺序排列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/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连接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 (2)  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通过行业、地理位置关系两种信息对图布局增加限制</a:t>
            </a: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0" lvl="1" indent="0">
              <a:lnSpc>
                <a:spcPct val="150000"/>
              </a:lnSpc>
              <a:defRPr/>
            </a:pP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</a:t>
            </a:r>
            <a:r>
              <a:rPr lang="zh-CN" altLang="en-US" sz="5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方法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6979" y="4697699"/>
            <a:ext cx="1107996" cy="4607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zh-CN" altLang="en-US" dirty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暂定</a:t>
            </a: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</a:t>
            </a:r>
            <a:endParaRPr lang="en-US" altLang="zh-CN" dirty="0">
              <a:solidFill>
                <a:srgbClr val="FF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4645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7">
            <a:extLst>
              <a:ext uri="{FF2B5EF4-FFF2-40B4-BE49-F238E27FC236}">
                <a16:creationId xmlns:a16="http://schemas.microsoft.com/office/drawing/2014/main" id="{3C2E867D-38F8-4F3A-B0AF-2465BB86966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709624" y="1775538"/>
            <a:ext cx="9121591" cy="318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三、可视分析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各行业用电量统计（统计图表）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各行业用电量相关性总览（关系矩阵等）</a:t>
            </a:r>
            <a:endParaRPr lang="en-US" altLang="zh-CN" sz="2400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动态图总览与分析（图可视化）</a:t>
            </a:r>
            <a:endParaRPr lang="en-US" altLang="zh-CN" sz="2400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用户地理位置关系分析（地图）</a:t>
            </a:r>
            <a:endParaRPr lang="en-US" altLang="zh-CN" sz="2400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</a:t>
            </a:r>
            <a:r>
              <a:rPr lang="zh-CN" altLang="en-US" sz="5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方法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6979" y="4697699"/>
            <a:ext cx="1107996" cy="4607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zh-CN" altLang="en-US" dirty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暂定</a:t>
            </a: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</a:t>
            </a:r>
            <a:endParaRPr lang="en-US" altLang="zh-CN" dirty="0">
              <a:solidFill>
                <a:srgbClr val="FF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7454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765459" y="2063557"/>
            <a:ext cx="2731404" cy="2715479"/>
            <a:chOff x="5641059" y="3248083"/>
            <a:chExt cx="918415" cy="913060"/>
          </a:xfrm>
        </p:grpSpPr>
        <p:sp>
          <p:nvSpPr>
            <p:cNvPr id="14" name="任意多边形 13"/>
            <p:cNvSpPr/>
            <p:nvPr/>
          </p:nvSpPr>
          <p:spPr>
            <a:xfrm>
              <a:off x="5912746" y="3248083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 rot="16200000">
              <a:off x="5549900" y="3604562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rot="16200000" flipH="1" flipV="1">
              <a:off x="6280386" y="3612238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flipV="1">
              <a:off x="5910876" y="3973214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717685" y="2826890"/>
            <a:ext cx="40607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任务安排</a:t>
            </a:r>
            <a:endParaRPr lang="zh-CN" altLang="en-US" sz="50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66851" y="2978524"/>
            <a:ext cx="2063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第四部分</a:t>
            </a:r>
            <a:endParaRPr lang="zh-CN" altLang="en-US" sz="36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5191836" y="2386178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B5244F1-6540-4AF4-AECF-3B3C5931036B}"/>
              </a:ext>
            </a:extLst>
          </p:cNvPr>
          <p:cNvSpPr txBox="1"/>
          <p:nvPr/>
        </p:nvSpPr>
        <p:spPr>
          <a:xfrm>
            <a:off x="1918897" y="3624855"/>
            <a:ext cx="247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Part </a:t>
            </a:r>
            <a:r>
              <a:rPr lang="en-US" altLang="zh-CN" sz="24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Four</a:t>
            </a:r>
            <a:endParaRPr lang="zh-CN" altLang="en-US" sz="24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55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7">
            <a:extLst>
              <a:ext uri="{FF2B5EF4-FFF2-40B4-BE49-F238E27FC236}">
                <a16:creationId xmlns:a16="http://schemas.microsoft.com/office/drawing/2014/main" id="{3C2E867D-38F8-4F3A-B0AF-2465BB86966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690961" y="715685"/>
            <a:ext cx="5905641" cy="581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一、人员安排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二、进度安排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4.1-4.15     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进一步明确研究方法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              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完成系统前后端框架搭建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               尝试构建动态图网络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              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前后端技术调研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4.16-4.30  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完成前端</a:t>
            </a:r>
            <a:r>
              <a:rPr lang="zh-CN" altLang="en-US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基础模块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构建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              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同步实现前后端数据接口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5.1-5.15     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完成项目</a:t>
            </a: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人员安排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713363"/>
              </p:ext>
            </p:extLst>
          </p:nvPr>
        </p:nvGraphicFramePr>
        <p:xfrm>
          <a:off x="2690962" y="1226720"/>
          <a:ext cx="491149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5749">
                  <a:extLst>
                    <a:ext uri="{9D8B030D-6E8A-4147-A177-3AD203B41FA5}">
                      <a16:colId xmlns:a16="http://schemas.microsoft.com/office/drawing/2014/main" val="1314279136"/>
                    </a:ext>
                  </a:extLst>
                </a:gridCol>
                <a:gridCol w="2455749">
                  <a:extLst>
                    <a:ext uri="{9D8B030D-6E8A-4147-A177-3AD203B41FA5}">
                      <a16:colId xmlns:a16="http://schemas.microsoft.com/office/drawing/2014/main" val="31559090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1800" kern="1200" dirty="0" smtClean="0">
                          <a:solidFill>
                            <a:srgbClr val="444444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Lato regular" panose="020F0502020204030203" pitchFamily="34" charset="0"/>
                        </a:rPr>
                        <a:t>任务</a:t>
                      </a:r>
                      <a:endParaRPr lang="zh-CN" altLang="en-US" sz="1800" kern="1200" dirty="0">
                        <a:solidFill>
                          <a:srgbClr val="444444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Lato regular" panose="020F050202020403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kern="1200" dirty="0" smtClean="0">
                          <a:solidFill>
                            <a:srgbClr val="444444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Lato regular" panose="020F0502020204030203" pitchFamily="34" charset="0"/>
                        </a:rPr>
                        <a:t>人员</a:t>
                      </a:r>
                      <a:endParaRPr lang="zh-CN" altLang="en-US" sz="1800" kern="1200" dirty="0">
                        <a:solidFill>
                          <a:srgbClr val="444444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Lato regular" panose="020F050202020403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807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800" kern="1200" dirty="0" smtClean="0">
                          <a:solidFill>
                            <a:srgbClr val="444444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Lato regular" panose="020F0502020204030203" pitchFamily="34" charset="0"/>
                        </a:rPr>
                        <a:t>项目经理</a:t>
                      </a:r>
                      <a:endParaRPr lang="zh-CN" altLang="en-US" sz="1800" kern="1200" dirty="0">
                        <a:solidFill>
                          <a:srgbClr val="444444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Lato regular" panose="020F050202020403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kern="1200" dirty="0" smtClean="0">
                          <a:solidFill>
                            <a:srgbClr val="444444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Lato regular" panose="020F0502020204030203" pitchFamily="34" charset="0"/>
                        </a:rPr>
                        <a:t>卢金璇、陈则衔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80201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800" kern="1200" dirty="0" smtClean="0">
                          <a:solidFill>
                            <a:srgbClr val="444444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Lato regular" panose="020F0502020204030203" pitchFamily="34" charset="0"/>
                        </a:rPr>
                        <a:t>前端实现</a:t>
                      </a:r>
                      <a:endParaRPr lang="zh-CN" altLang="en-US" sz="1800" kern="1200" dirty="0">
                        <a:solidFill>
                          <a:srgbClr val="444444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Lato regular" panose="020F050202020403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kern="1200" dirty="0" smtClean="0">
                          <a:solidFill>
                            <a:srgbClr val="444444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Lato regular" panose="020F0502020204030203" pitchFamily="34" charset="0"/>
                        </a:rPr>
                        <a:t>费治军</a:t>
                      </a:r>
                      <a:endParaRPr lang="zh-CN" altLang="en-US" sz="1800" kern="1200" dirty="0">
                        <a:solidFill>
                          <a:srgbClr val="444444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Lato regular" panose="020F050202020403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934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800" kern="1200" dirty="0" smtClean="0">
                          <a:solidFill>
                            <a:srgbClr val="444444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Lato regular" panose="020F0502020204030203" pitchFamily="34" charset="0"/>
                        </a:rPr>
                        <a:t>后端实现</a:t>
                      </a:r>
                      <a:endParaRPr lang="zh-CN" altLang="en-US" sz="1800" kern="1200" dirty="0">
                        <a:solidFill>
                          <a:srgbClr val="444444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Lato regular" panose="020F050202020403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kern="1200" dirty="0" smtClean="0">
                          <a:solidFill>
                            <a:srgbClr val="444444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Lato regular" panose="020F0502020204030203" pitchFamily="34" charset="0"/>
                        </a:rPr>
                        <a:t>路文杰</a:t>
                      </a:r>
                      <a:endParaRPr lang="zh-CN" altLang="en-US" sz="1800" kern="1200" dirty="0">
                        <a:solidFill>
                          <a:srgbClr val="444444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Lato regular" panose="020F050202020403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544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31257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7">
            <a:extLst>
              <a:ext uri="{FF2B5EF4-FFF2-40B4-BE49-F238E27FC236}">
                <a16:creationId xmlns:a16="http://schemas.microsoft.com/office/drawing/2014/main" id="{3C2E867D-38F8-4F3A-B0AF-2465BB86966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690960" y="578840"/>
            <a:ext cx="8194754" cy="7478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三、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4.3-4.10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任务安排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路文杰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：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（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1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）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调研并学习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JAVA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后端技术</a:t>
            </a:r>
            <a:endParaRPr lang="en-US" altLang="zh-CN" dirty="0" smtClean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2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）进行后端搭建</a:t>
            </a:r>
            <a:endParaRPr lang="en-US" altLang="zh-CN" dirty="0" smtClean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3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）使用样例数据（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490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用户）计算划分时间窗的相关性变化</a:t>
            </a:r>
            <a:endParaRPr lang="en-US" altLang="zh-CN" dirty="0" smtClean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4</a:t>
            </a: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）后端需要传往前端的数据包括：用户</a:t>
            </a:r>
            <a:r>
              <a:rPr lang="en-US" altLang="zh-CN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/</a:t>
            </a: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行业用电量、用户</a:t>
            </a:r>
            <a:r>
              <a:rPr lang="en-US" altLang="zh-CN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/</a:t>
            </a: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行业两两间一段时间内的总相关性与相关性变化、动态图的拓扑结构等。</a:t>
            </a:r>
            <a:endParaRPr lang="en-US" altLang="zh-CN" dirty="0" smtClean="0">
              <a:solidFill>
                <a:srgbClr val="FF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费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治军：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）调研并学习前端技术，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React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、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D3.js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等</a:t>
            </a:r>
            <a:endParaRPr lang="en-US" altLang="zh-CN" dirty="0" smtClean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2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）进行前端框架搭建</a:t>
            </a:r>
            <a:endParaRPr lang="en-US" altLang="zh-CN" dirty="0" smtClean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3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）调研百度、高德地图</a:t>
            </a:r>
            <a:r>
              <a:rPr lang="en-US" altLang="zh-CN" dirty="0" err="1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api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（用户数据目前只有中文地址，需要通过</a:t>
            </a:r>
            <a:r>
              <a:rPr lang="en-US" altLang="zh-CN" dirty="0" err="1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api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转化为经纬度）</a:t>
            </a:r>
            <a:endParaRPr lang="en-US" altLang="zh-CN" dirty="0" smtClean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4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）绘制样例数据的相关性变化情况（折线图）</a:t>
            </a:r>
            <a:endParaRPr lang="en-US" altLang="zh-CN" dirty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人员安排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" name="TextBox 27">
            <a:extLst>
              <a:ext uri="{FF2B5EF4-FFF2-40B4-BE49-F238E27FC236}">
                <a16:creationId xmlns:a16="http://schemas.microsoft.com/office/drawing/2014/main" id="{3C2E867D-38F8-4F3A-B0AF-2465BB86966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53776" y="246048"/>
            <a:ext cx="17286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绿色：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已完成</a:t>
            </a:r>
            <a:endParaRPr lang="en-US" altLang="zh-CN" dirty="0" smtClean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红色：</a:t>
            </a: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未完成</a:t>
            </a:r>
            <a:endParaRPr lang="en-US" altLang="zh-CN" dirty="0">
              <a:solidFill>
                <a:srgbClr val="FF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1046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7">
            <a:extLst>
              <a:ext uri="{FF2B5EF4-FFF2-40B4-BE49-F238E27FC236}">
                <a16:creationId xmlns:a16="http://schemas.microsoft.com/office/drawing/2014/main" id="{3C2E867D-38F8-4F3A-B0AF-2465BB86966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690960" y="578840"/>
            <a:ext cx="8194754" cy="572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三、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4.10-4.17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任务安排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总进度：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1.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项目前后端搭建并整合完毕，使用</a:t>
            </a:r>
            <a:r>
              <a:rPr lang="en-US" altLang="zh-CN" dirty="0" err="1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git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管理代码（费治军、路文杰）</a:t>
            </a:r>
            <a:endParaRPr lang="en-US" altLang="zh-CN" dirty="0" smtClean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7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后端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路文杰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)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：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（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1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）计算动态图的拓扑结构</a:t>
            </a:r>
            <a:endParaRPr lang="en-US" altLang="zh-CN" dirty="0" smtClean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7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前端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费治军、卢金璇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)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：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）绘制静态图结构（力引导）</a:t>
            </a:r>
            <a:endParaRPr lang="en-US" altLang="zh-CN" dirty="0" smtClean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2</a:t>
            </a: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）动态图投影（参考</a:t>
            </a:r>
            <a:r>
              <a:rPr lang="en-US" altLang="zh-CN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reducing snapshots to points</a:t>
            </a: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</a:t>
            </a:r>
            <a:endParaRPr lang="en-US" altLang="zh-CN" dirty="0" smtClean="0">
              <a:solidFill>
                <a:srgbClr val="FF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3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）前后端接口整理</a:t>
            </a:r>
            <a:endParaRPr lang="en-US" altLang="zh-CN" dirty="0" smtClean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4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）地图：根据上周调研情况安排工作</a:t>
            </a:r>
            <a:endParaRPr lang="en-US" altLang="zh-CN" dirty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卢金璇：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）阅读有关相关性分析的数据挖掘论文</a:t>
            </a: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人员安排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34833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7">
            <a:extLst>
              <a:ext uri="{FF2B5EF4-FFF2-40B4-BE49-F238E27FC236}">
                <a16:creationId xmlns:a16="http://schemas.microsoft.com/office/drawing/2014/main" id="{3C2E867D-38F8-4F3A-B0AF-2465BB86966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690960" y="578840"/>
            <a:ext cx="8194754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三、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4.19-4.24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任务安排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7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后端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路文杰、卢金璇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)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：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1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）数据接口（路）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2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）动态图投影计算（卢）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7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前端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费</a:t>
            </a:r>
            <a:r>
              <a:rPr lang="zh-CN" altLang="en-US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治军、卢金璇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)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：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）完成界面结构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2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）完成地图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3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）根据上周进度完成动态图投影绘制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卢金璇：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）阅读有关相关性分析的数据挖掘论文</a:t>
            </a: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人员安排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5723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系统界面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5822" y="461054"/>
            <a:ext cx="8674127" cy="558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669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86D03EF1-37CE-4CBA-AF19-D9964463A201}"/>
              </a:ext>
            </a:extLst>
          </p:cNvPr>
          <p:cNvSpPr txBox="1"/>
          <p:nvPr/>
        </p:nvSpPr>
        <p:spPr>
          <a:xfrm>
            <a:off x="3020349" y="757137"/>
            <a:ext cx="1410211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用户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编号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27">
            <a:extLst>
              <a:ext uri="{FF2B5EF4-FFF2-40B4-BE49-F238E27FC236}">
                <a16:creationId xmlns:a16="http://schemas.microsoft.com/office/drawing/2014/main" id="{1083C07F-FC07-4CC1-BE61-B80BB3E52F55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020349" y="4025624"/>
            <a:ext cx="7420872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原始数据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共 </a:t>
            </a:r>
            <a:r>
              <a:rPr lang="en-US" altLang="zh-CN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18,678,113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条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时间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跨度共</a:t>
            </a:r>
            <a:r>
              <a:rPr lang="en-US" altLang="zh-CN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709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天</a:t>
            </a:r>
            <a:r>
              <a:rPr lang="en-US" altLang="zh-CN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(2017.0101-2018.12.10)</a:t>
            </a:r>
            <a:endParaRPr lang="en-US" altLang="en-US" sz="2400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每天</a:t>
            </a:r>
            <a:r>
              <a:rPr lang="en-US" altLang="zh-CN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19,222—29,304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条数据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共</a:t>
            </a:r>
            <a:r>
              <a:rPr lang="en-US" altLang="zh-CN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52,179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用户</a:t>
            </a:r>
            <a:r>
              <a:rPr lang="en-US" altLang="zh-CN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;110</a:t>
            </a:r>
            <a:r>
              <a:rPr lang="zh-CN" altLang="en-US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个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行业</a:t>
            </a:r>
            <a:r>
              <a:rPr lang="en-US" altLang="zh-CN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;</a:t>
            </a:r>
            <a:endParaRPr lang="en-US" altLang="en-US" sz="2400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altLang="en-US" sz="2400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80B65DC-3A57-4A01-B76D-4169A0EF95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218" y="1288768"/>
            <a:ext cx="7746023" cy="254166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71709" y="757137"/>
            <a:ext cx="1407758" cy="369332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pPr algn="ju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计量点编号 </a:t>
            </a:r>
          </a:p>
        </p:txBody>
      </p:sp>
      <p:sp>
        <p:nvSpPr>
          <p:cNvPr id="7" name="矩形 6"/>
          <p:cNvSpPr/>
          <p:nvPr/>
        </p:nvSpPr>
        <p:spPr>
          <a:xfrm>
            <a:off x="6774247" y="756623"/>
            <a:ext cx="1176925" cy="369332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pPr algn="ju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用户地址 </a:t>
            </a:r>
          </a:p>
        </p:txBody>
      </p:sp>
      <p:sp>
        <p:nvSpPr>
          <p:cNvPr id="15" name="矩形 14"/>
          <p:cNvSpPr/>
          <p:nvPr/>
        </p:nvSpPr>
        <p:spPr>
          <a:xfrm>
            <a:off x="8109541" y="618123"/>
            <a:ext cx="715260" cy="646331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pPr algn="just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编号 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864754" y="756623"/>
            <a:ext cx="715260" cy="369332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pPr algn="ju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 </a:t>
            </a:r>
          </a:p>
        </p:txBody>
      </p:sp>
      <p:sp>
        <p:nvSpPr>
          <p:cNvPr id="17" name="矩形 16"/>
          <p:cNvSpPr/>
          <p:nvPr/>
        </p:nvSpPr>
        <p:spPr>
          <a:xfrm>
            <a:off x="9914431" y="756623"/>
            <a:ext cx="646331" cy="369332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pPr algn="ju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电量</a:t>
            </a:r>
          </a:p>
        </p:txBody>
      </p:sp>
      <p:sp>
        <p:nvSpPr>
          <p:cNvPr id="18" name="任意多边形 17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原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始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数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据</a:t>
            </a:r>
            <a:endParaRPr lang="zh-CN" altLang="en-US" sz="50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3611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 animBg="1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7">
            <a:extLst>
              <a:ext uri="{FF2B5EF4-FFF2-40B4-BE49-F238E27FC236}">
                <a16:creationId xmlns:a16="http://schemas.microsoft.com/office/drawing/2014/main" id="{3C2E867D-38F8-4F3A-B0AF-2465BB86966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709627" y="1259249"/>
            <a:ext cx="4754863" cy="38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一、数据错误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重复</a:t>
            </a:r>
            <a:r>
              <a:rPr lang="zh-CN" altLang="en-US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记录 </a:t>
            </a:r>
            <a:r>
              <a:rPr lang="en-US" altLang="zh-CN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962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条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zh-CN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3</a:t>
            </a:r>
            <a:r>
              <a:rPr lang="zh-CN" altLang="en-US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名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用户缺少地址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zh-CN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1,929,395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条数据存在</a:t>
            </a:r>
            <a:r>
              <a:rPr lang="en-US" altLang="zh-CN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0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值记录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二、数据缺失</a:t>
            </a:r>
            <a:endParaRPr lang="en-US" altLang="en-US" sz="2400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用户具有非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0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记录的天数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:</a:t>
            </a:r>
            <a:r>
              <a:rPr kumimoji="0" lang="en-US" altLang="zh-CN" sz="2400" b="0" i="0" u="none" strike="noStrike" kern="1200" cap="none" spc="0" normalizeH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[1, 703]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多数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用户时间不连续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数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据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sz="5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清洗</a:t>
            </a:r>
          </a:p>
        </p:txBody>
      </p:sp>
      <p:sp>
        <p:nvSpPr>
          <p:cNvPr id="15" name="TextBox 27">
            <a:extLst>
              <a:ext uri="{FF2B5EF4-FFF2-40B4-BE49-F238E27FC236}">
                <a16:creationId xmlns:a16="http://schemas.microsoft.com/office/drawing/2014/main" id="{3C2E867D-38F8-4F3A-B0AF-2465BB86966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651107" y="1259249"/>
            <a:ext cx="4754863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三、数据不均衡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行业</a:t>
            </a:r>
            <a:r>
              <a:rPr lang="zh-CN" altLang="en-US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规模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不均衡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noProof="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单个用户属于单</a:t>
            </a:r>
            <a:r>
              <a:rPr lang="en-US" altLang="zh-CN" sz="2400" noProof="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/</a:t>
            </a:r>
            <a:r>
              <a:rPr lang="zh-CN" altLang="en-US" sz="2400" noProof="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多个行业</a:t>
            </a:r>
            <a:endParaRPr lang="en-US" altLang="zh-CN" sz="2400" noProof="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单个用户有单</a:t>
            </a:r>
            <a:r>
              <a:rPr lang="en-US" altLang="zh-CN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/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多个计量点</a:t>
            </a:r>
            <a:endParaRPr lang="en-US" altLang="zh-CN" sz="2400" noProof="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0714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765459" y="2063557"/>
            <a:ext cx="2731404" cy="2715479"/>
            <a:chOff x="5641059" y="3248083"/>
            <a:chExt cx="918415" cy="913060"/>
          </a:xfrm>
        </p:grpSpPr>
        <p:sp>
          <p:nvSpPr>
            <p:cNvPr id="14" name="任意多边形 13"/>
            <p:cNvSpPr/>
            <p:nvPr/>
          </p:nvSpPr>
          <p:spPr>
            <a:xfrm>
              <a:off x="5912746" y="3248083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 rot="16200000">
              <a:off x="5549900" y="3604562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rot="16200000" flipH="1" flipV="1">
              <a:off x="6280386" y="3612238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flipV="1">
              <a:off x="5910876" y="3973214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717685" y="2826890"/>
            <a:ext cx="40607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相关性分析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066851" y="2978524"/>
            <a:ext cx="2063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第二部分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5191836" y="2386178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BF30AB3-261D-49B6-9A26-8B2B8E5C69A6}"/>
              </a:ext>
            </a:extLst>
          </p:cNvPr>
          <p:cNvSpPr txBox="1"/>
          <p:nvPr/>
        </p:nvSpPr>
        <p:spPr>
          <a:xfrm>
            <a:off x="1918897" y="3624855"/>
            <a:ext cx="247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Part Two</a:t>
            </a:r>
            <a:endParaRPr lang="zh-CN" altLang="en-US" sz="24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08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2C0C29AE-D40A-4F3A-9BDE-C633DB230B2D}"/>
              </a:ext>
            </a:extLst>
          </p:cNvPr>
          <p:cNvGrpSpPr/>
          <p:nvPr/>
        </p:nvGrpSpPr>
        <p:grpSpPr>
          <a:xfrm>
            <a:off x="2501925" y="828017"/>
            <a:ext cx="615747" cy="612157"/>
            <a:chOff x="4151313" y="2020084"/>
            <a:chExt cx="888418" cy="883238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69222E94-AE95-42C6-B271-9CC7504CF396}"/>
                </a:ext>
              </a:extLst>
            </p:cNvPr>
            <p:cNvGrpSpPr/>
            <p:nvPr/>
          </p:nvGrpSpPr>
          <p:grpSpPr>
            <a:xfrm>
              <a:off x="4151313" y="2020084"/>
              <a:ext cx="888418" cy="883238"/>
              <a:chOff x="5641059" y="3248083"/>
              <a:chExt cx="918415" cy="913060"/>
            </a:xfrm>
          </p:grpSpPr>
          <p:sp>
            <p:nvSpPr>
              <p:cNvPr id="12" name="任意多边形 30">
                <a:extLst>
                  <a:ext uri="{FF2B5EF4-FFF2-40B4-BE49-F238E27FC236}">
                    <a16:creationId xmlns:a16="http://schemas.microsoft.com/office/drawing/2014/main" id="{83F31514-C013-4323-9D9F-1E570F5BF626}"/>
                  </a:ext>
                </a:extLst>
              </p:cNvPr>
              <p:cNvSpPr/>
              <p:nvPr/>
            </p:nvSpPr>
            <p:spPr>
              <a:xfrm>
                <a:off x="5912746" y="3248083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13" name="任意多边形 31">
                <a:extLst>
                  <a:ext uri="{FF2B5EF4-FFF2-40B4-BE49-F238E27FC236}">
                    <a16:creationId xmlns:a16="http://schemas.microsoft.com/office/drawing/2014/main" id="{3FC2FED4-AAC9-4B51-85F5-0000B4193DB0}"/>
                  </a:ext>
                </a:extLst>
              </p:cNvPr>
              <p:cNvSpPr/>
              <p:nvPr/>
            </p:nvSpPr>
            <p:spPr>
              <a:xfrm rot="16200000">
                <a:off x="5549900" y="3604562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14" name="任意多边形 32">
                <a:extLst>
                  <a:ext uri="{FF2B5EF4-FFF2-40B4-BE49-F238E27FC236}">
                    <a16:creationId xmlns:a16="http://schemas.microsoft.com/office/drawing/2014/main" id="{7278C5BA-F660-422A-A01F-0C88F89FFB8C}"/>
                  </a:ext>
                </a:extLst>
              </p:cNvPr>
              <p:cNvSpPr/>
              <p:nvPr/>
            </p:nvSpPr>
            <p:spPr>
              <a:xfrm rot="16200000" flipH="1" flipV="1">
                <a:off x="6280386" y="3612238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15" name="任意多边形 33">
                <a:extLst>
                  <a:ext uri="{FF2B5EF4-FFF2-40B4-BE49-F238E27FC236}">
                    <a16:creationId xmlns:a16="http://schemas.microsoft.com/office/drawing/2014/main" id="{860C55CE-DF73-4127-9044-A661C6FE463E}"/>
                  </a:ext>
                </a:extLst>
              </p:cNvPr>
              <p:cNvSpPr/>
              <p:nvPr/>
            </p:nvSpPr>
            <p:spPr>
              <a:xfrm flipV="1">
                <a:off x="5910876" y="3973214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9CF455C1-668C-4810-B97E-D4E5BA91CD8A}"/>
                </a:ext>
              </a:extLst>
            </p:cNvPr>
            <p:cNvGrpSpPr/>
            <p:nvPr/>
          </p:nvGrpSpPr>
          <p:grpSpPr>
            <a:xfrm>
              <a:off x="4353060" y="2213787"/>
              <a:ext cx="483672" cy="489216"/>
              <a:chOff x="4359930" y="2498290"/>
              <a:chExt cx="1019358" cy="1031042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:a16="http://schemas.microsoft.com/office/drawing/2014/main" id="{D40D364C-46CD-49B1-8D43-0AA90B68CEDD}"/>
                  </a:ext>
                </a:extLst>
              </p:cNvPr>
              <p:cNvGrpSpPr/>
              <p:nvPr/>
            </p:nvGrpSpPr>
            <p:grpSpPr>
              <a:xfrm>
                <a:off x="4361859" y="2498290"/>
                <a:ext cx="1014596" cy="415536"/>
                <a:chOff x="4361859" y="2498290"/>
                <a:chExt cx="1014596" cy="415536"/>
              </a:xfrm>
            </p:grpSpPr>
            <p:sp>
              <p:nvSpPr>
                <p:cNvPr id="10" name="任意多边形 28">
                  <a:extLst>
                    <a:ext uri="{FF2B5EF4-FFF2-40B4-BE49-F238E27FC236}">
                      <a16:creationId xmlns:a16="http://schemas.microsoft.com/office/drawing/2014/main" id="{82C95D09-745C-40A5-8CBB-2A960247D5C5}"/>
                    </a:ext>
                  </a:extLst>
                </p:cNvPr>
                <p:cNvSpPr/>
                <p:nvPr/>
              </p:nvSpPr>
              <p:spPr>
                <a:xfrm rot="10800000">
                  <a:off x="4361859" y="2498290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  <p:sp>
              <p:nvSpPr>
                <p:cNvPr id="11" name="任意多边形 29">
                  <a:extLst>
                    <a:ext uri="{FF2B5EF4-FFF2-40B4-BE49-F238E27FC236}">
                      <a16:creationId xmlns:a16="http://schemas.microsoft.com/office/drawing/2014/main" id="{A7C09A7B-CF46-4EB8-9DDC-D6CCCBDEFF76}"/>
                    </a:ext>
                  </a:extLst>
                </p:cNvPr>
                <p:cNvSpPr/>
                <p:nvPr/>
              </p:nvSpPr>
              <p:spPr>
                <a:xfrm rot="5400000">
                  <a:off x="4963258" y="2500628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</p:grpSp>
          <p:grpSp>
            <p:nvGrpSpPr>
              <p:cNvPr id="7" name="组合 6">
                <a:extLst>
                  <a:ext uri="{FF2B5EF4-FFF2-40B4-BE49-F238E27FC236}">
                    <a16:creationId xmlns:a16="http://schemas.microsoft.com/office/drawing/2014/main" id="{01EED9E0-F105-45A1-9E9C-17998CD09EB2}"/>
                  </a:ext>
                </a:extLst>
              </p:cNvPr>
              <p:cNvGrpSpPr/>
              <p:nvPr/>
            </p:nvGrpSpPr>
            <p:grpSpPr>
              <a:xfrm flipV="1">
                <a:off x="4359930" y="3116091"/>
                <a:ext cx="1019358" cy="413241"/>
                <a:chOff x="4359478" y="2503052"/>
                <a:chExt cx="1019358" cy="413241"/>
              </a:xfrm>
            </p:grpSpPr>
            <p:sp>
              <p:nvSpPr>
                <p:cNvPr id="8" name="任意多边形 26">
                  <a:extLst>
                    <a:ext uri="{FF2B5EF4-FFF2-40B4-BE49-F238E27FC236}">
                      <a16:creationId xmlns:a16="http://schemas.microsoft.com/office/drawing/2014/main" id="{263600A9-1AB4-4063-8BD7-D86E23FEC5D9}"/>
                    </a:ext>
                  </a:extLst>
                </p:cNvPr>
                <p:cNvSpPr/>
                <p:nvPr/>
              </p:nvSpPr>
              <p:spPr>
                <a:xfrm rot="10800000">
                  <a:off x="4359478" y="2503052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  <p:sp>
              <p:nvSpPr>
                <p:cNvPr id="9" name="任意多边形 27">
                  <a:extLst>
                    <a:ext uri="{FF2B5EF4-FFF2-40B4-BE49-F238E27FC236}">
                      <a16:creationId xmlns:a16="http://schemas.microsoft.com/office/drawing/2014/main" id="{4306E9D7-2165-4FAA-BB61-BF916BEE93CE}"/>
                    </a:ext>
                  </a:extLst>
                </p:cNvPr>
                <p:cNvSpPr/>
                <p:nvPr/>
              </p:nvSpPr>
              <p:spPr>
                <a:xfrm rot="5400000">
                  <a:off x="4965639" y="2503009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</p:grpSp>
        </p:grp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6B669E67-4AC5-4A00-B5E8-6B63ECCC34AE}"/>
                </a:ext>
              </a:extLst>
            </p:cNvPr>
            <p:cNvSpPr txBox="1"/>
            <p:nvPr/>
          </p:nvSpPr>
          <p:spPr>
            <a:xfrm>
              <a:off x="4244113" y="2241046"/>
              <a:ext cx="687185" cy="4440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413B39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01</a:t>
              </a:r>
              <a:endParaRPr lang="zh-CN" altLang="en-US" sz="14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6" name="TextBox 27">
            <a:extLst>
              <a:ext uri="{FF2B5EF4-FFF2-40B4-BE49-F238E27FC236}">
                <a16:creationId xmlns:a16="http://schemas.microsoft.com/office/drawing/2014/main" id="{6F3E2ABF-1D4B-4E85-A579-CE005750368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406273" y="830409"/>
            <a:ext cx="387160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互信息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(Mutual Information)</a:t>
            </a: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2341A2B0-330C-4D55-BECF-05731EF637D9}"/>
              </a:ext>
            </a:extLst>
          </p:cNvPr>
          <p:cNvGrpSpPr/>
          <p:nvPr/>
        </p:nvGrpSpPr>
        <p:grpSpPr>
          <a:xfrm>
            <a:off x="2542624" y="2550919"/>
            <a:ext cx="615747" cy="612157"/>
            <a:chOff x="4151313" y="2020084"/>
            <a:chExt cx="888418" cy="883238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55895FE0-76F6-4B6D-B10E-66FAD5885B5E}"/>
                </a:ext>
              </a:extLst>
            </p:cNvPr>
            <p:cNvGrpSpPr/>
            <p:nvPr/>
          </p:nvGrpSpPr>
          <p:grpSpPr>
            <a:xfrm>
              <a:off x="4151313" y="2020084"/>
              <a:ext cx="888418" cy="883238"/>
              <a:chOff x="5641059" y="3248083"/>
              <a:chExt cx="918415" cy="913060"/>
            </a:xfrm>
          </p:grpSpPr>
          <p:sp>
            <p:nvSpPr>
              <p:cNvPr id="27" name="任意多边形 30">
                <a:extLst>
                  <a:ext uri="{FF2B5EF4-FFF2-40B4-BE49-F238E27FC236}">
                    <a16:creationId xmlns:a16="http://schemas.microsoft.com/office/drawing/2014/main" id="{09C6925B-2A9C-44B1-90EB-873F600372B2}"/>
                  </a:ext>
                </a:extLst>
              </p:cNvPr>
              <p:cNvSpPr/>
              <p:nvPr/>
            </p:nvSpPr>
            <p:spPr>
              <a:xfrm>
                <a:off x="5912746" y="3248083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28" name="任意多边形 31">
                <a:extLst>
                  <a:ext uri="{FF2B5EF4-FFF2-40B4-BE49-F238E27FC236}">
                    <a16:creationId xmlns:a16="http://schemas.microsoft.com/office/drawing/2014/main" id="{F1FB79DA-F2C4-47FC-8B3B-B061BB74826D}"/>
                  </a:ext>
                </a:extLst>
              </p:cNvPr>
              <p:cNvSpPr/>
              <p:nvPr/>
            </p:nvSpPr>
            <p:spPr>
              <a:xfrm rot="16200000">
                <a:off x="5549900" y="3604562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29" name="任意多边形 32">
                <a:extLst>
                  <a:ext uri="{FF2B5EF4-FFF2-40B4-BE49-F238E27FC236}">
                    <a16:creationId xmlns:a16="http://schemas.microsoft.com/office/drawing/2014/main" id="{FCE4DCB7-44FD-4B88-898A-47785BA32A2C}"/>
                  </a:ext>
                </a:extLst>
              </p:cNvPr>
              <p:cNvSpPr/>
              <p:nvPr/>
            </p:nvSpPr>
            <p:spPr>
              <a:xfrm rot="16200000" flipH="1" flipV="1">
                <a:off x="6280386" y="3612238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30" name="任意多边形 33">
                <a:extLst>
                  <a:ext uri="{FF2B5EF4-FFF2-40B4-BE49-F238E27FC236}">
                    <a16:creationId xmlns:a16="http://schemas.microsoft.com/office/drawing/2014/main" id="{5175F80F-29E2-40A2-9936-BF36D924D983}"/>
                  </a:ext>
                </a:extLst>
              </p:cNvPr>
              <p:cNvSpPr/>
              <p:nvPr/>
            </p:nvSpPr>
            <p:spPr>
              <a:xfrm flipV="1">
                <a:off x="5910876" y="3973214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E13BE50E-06DC-4C84-9A25-B314DC2BD462}"/>
                </a:ext>
              </a:extLst>
            </p:cNvPr>
            <p:cNvGrpSpPr/>
            <p:nvPr/>
          </p:nvGrpSpPr>
          <p:grpSpPr>
            <a:xfrm>
              <a:off x="4353060" y="2213787"/>
              <a:ext cx="483672" cy="489216"/>
              <a:chOff x="4359930" y="2498290"/>
              <a:chExt cx="1019358" cy="1031042"/>
            </a:xfrm>
          </p:grpSpPr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id="{92379303-7C93-4612-980B-40C5676B3593}"/>
                  </a:ext>
                </a:extLst>
              </p:cNvPr>
              <p:cNvGrpSpPr/>
              <p:nvPr/>
            </p:nvGrpSpPr>
            <p:grpSpPr>
              <a:xfrm>
                <a:off x="4361859" y="2498290"/>
                <a:ext cx="1014596" cy="415536"/>
                <a:chOff x="4361859" y="2498290"/>
                <a:chExt cx="1014596" cy="415536"/>
              </a:xfrm>
            </p:grpSpPr>
            <p:sp>
              <p:nvSpPr>
                <p:cNvPr id="25" name="任意多边形 28">
                  <a:extLst>
                    <a:ext uri="{FF2B5EF4-FFF2-40B4-BE49-F238E27FC236}">
                      <a16:creationId xmlns:a16="http://schemas.microsoft.com/office/drawing/2014/main" id="{4C51CB4A-78FE-40A5-A472-AE98F2349D04}"/>
                    </a:ext>
                  </a:extLst>
                </p:cNvPr>
                <p:cNvSpPr/>
                <p:nvPr/>
              </p:nvSpPr>
              <p:spPr>
                <a:xfrm rot="10800000">
                  <a:off x="4361859" y="2498290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  <p:sp>
              <p:nvSpPr>
                <p:cNvPr id="26" name="任意多边形 29">
                  <a:extLst>
                    <a:ext uri="{FF2B5EF4-FFF2-40B4-BE49-F238E27FC236}">
                      <a16:creationId xmlns:a16="http://schemas.microsoft.com/office/drawing/2014/main" id="{EE175499-3C11-4B1D-A7CA-7C62F8B904E7}"/>
                    </a:ext>
                  </a:extLst>
                </p:cNvPr>
                <p:cNvSpPr/>
                <p:nvPr/>
              </p:nvSpPr>
              <p:spPr>
                <a:xfrm rot="5400000">
                  <a:off x="4963258" y="2500628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</p:grpSp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id="{5DD6669E-C9C8-4EBB-8A21-01688B61C2AE}"/>
                  </a:ext>
                </a:extLst>
              </p:cNvPr>
              <p:cNvGrpSpPr/>
              <p:nvPr/>
            </p:nvGrpSpPr>
            <p:grpSpPr>
              <a:xfrm flipV="1">
                <a:off x="4359930" y="3116091"/>
                <a:ext cx="1019358" cy="413241"/>
                <a:chOff x="4359478" y="2503052"/>
                <a:chExt cx="1019358" cy="413241"/>
              </a:xfrm>
            </p:grpSpPr>
            <p:sp>
              <p:nvSpPr>
                <p:cNvPr id="23" name="任意多边形 26">
                  <a:extLst>
                    <a:ext uri="{FF2B5EF4-FFF2-40B4-BE49-F238E27FC236}">
                      <a16:creationId xmlns:a16="http://schemas.microsoft.com/office/drawing/2014/main" id="{9BA70E52-AE20-47FD-8F1E-126985BC784C}"/>
                    </a:ext>
                  </a:extLst>
                </p:cNvPr>
                <p:cNvSpPr/>
                <p:nvPr/>
              </p:nvSpPr>
              <p:spPr>
                <a:xfrm rot="10800000">
                  <a:off x="4359478" y="2503052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  <p:sp>
              <p:nvSpPr>
                <p:cNvPr id="24" name="任意多边形 27">
                  <a:extLst>
                    <a:ext uri="{FF2B5EF4-FFF2-40B4-BE49-F238E27FC236}">
                      <a16:creationId xmlns:a16="http://schemas.microsoft.com/office/drawing/2014/main" id="{C3CFF74D-AD69-4F37-893D-5EDD67F1862F}"/>
                    </a:ext>
                  </a:extLst>
                </p:cNvPr>
                <p:cNvSpPr/>
                <p:nvPr/>
              </p:nvSpPr>
              <p:spPr>
                <a:xfrm rot="5400000">
                  <a:off x="4965639" y="2503009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</p:grpSp>
        </p:grp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053032A2-2257-4709-B1DD-D1E5BA3C62B4}"/>
                </a:ext>
              </a:extLst>
            </p:cNvPr>
            <p:cNvSpPr txBox="1"/>
            <p:nvPr/>
          </p:nvSpPr>
          <p:spPr>
            <a:xfrm>
              <a:off x="4244113" y="2241046"/>
              <a:ext cx="687185" cy="4440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413B39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02</a:t>
              </a:r>
              <a:endParaRPr lang="zh-CN" altLang="en-US" sz="14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09BE9BC1-A10C-428B-B53D-E77FCF9A3A48}"/>
              </a:ext>
            </a:extLst>
          </p:cNvPr>
          <p:cNvGrpSpPr/>
          <p:nvPr/>
        </p:nvGrpSpPr>
        <p:grpSpPr>
          <a:xfrm>
            <a:off x="2504786" y="4233422"/>
            <a:ext cx="615747" cy="612157"/>
            <a:chOff x="4151313" y="2020084"/>
            <a:chExt cx="888418" cy="883238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390BC459-4CE5-46F2-8F04-612C26C50E01}"/>
                </a:ext>
              </a:extLst>
            </p:cNvPr>
            <p:cNvGrpSpPr/>
            <p:nvPr/>
          </p:nvGrpSpPr>
          <p:grpSpPr>
            <a:xfrm>
              <a:off x="4151313" y="2020084"/>
              <a:ext cx="888418" cy="883238"/>
              <a:chOff x="5641059" y="3248083"/>
              <a:chExt cx="918415" cy="913060"/>
            </a:xfrm>
          </p:grpSpPr>
          <p:sp>
            <p:nvSpPr>
              <p:cNvPr id="41" name="任意多边形 30">
                <a:extLst>
                  <a:ext uri="{FF2B5EF4-FFF2-40B4-BE49-F238E27FC236}">
                    <a16:creationId xmlns:a16="http://schemas.microsoft.com/office/drawing/2014/main" id="{7044A7A2-943E-4BA7-BB6B-20A5EF30D456}"/>
                  </a:ext>
                </a:extLst>
              </p:cNvPr>
              <p:cNvSpPr/>
              <p:nvPr/>
            </p:nvSpPr>
            <p:spPr>
              <a:xfrm>
                <a:off x="5912746" y="3248083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42" name="任意多边形 31">
                <a:extLst>
                  <a:ext uri="{FF2B5EF4-FFF2-40B4-BE49-F238E27FC236}">
                    <a16:creationId xmlns:a16="http://schemas.microsoft.com/office/drawing/2014/main" id="{8DBCC94A-7C16-4657-9661-68A6A3F7FCDA}"/>
                  </a:ext>
                </a:extLst>
              </p:cNvPr>
              <p:cNvSpPr/>
              <p:nvPr/>
            </p:nvSpPr>
            <p:spPr>
              <a:xfrm rot="16200000">
                <a:off x="5549900" y="3604562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43" name="任意多边形 32">
                <a:extLst>
                  <a:ext uri="{FF2B5EF4-FFF2-40B4-BE49-F238E27FC236}">
                    <a16:creationId xmlns:a16="http://schemas.microsoft.com/office/drawing/2014/main" id="{E1715BE7-7851-4728-A886-73222FBB2B30}"/>
                  </a:ext>
                </a:extLst>
              </p:cNvPr>
              <p:cNvSpPr/>
              <p:nvPr/>
            </p:nvSpPr>
            <p:spPr>
              <a:xfrm rot="16200000" flipH="1" flipV="1">
                <a:off x="6280386" y="3612238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44" name="任意多边形 33">
                <a:extLst>
                  <a:ext uri="{FF2B5EF4-FFF2-40B4-BE49-F238E27FC236}">
                    <a16:creationId xmlns:a16="http://schemas.microsoft.com/office/drawing/2014/main" id="{63C39772-2D6A-4BEE-898F-A95B06E17EF3}"/>
                  </a:ext>
                </a:extLst>
              </p:cNvPr>
              <p:cNvSpPr/>
              <p:nvPr/>
            </p:nvSpPr>
            <p:spPr>
              <a:xfrm flipV="1">
                <a:off x="5910876" y="3973214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84D890FF-BADC-455B-B801-20F53CD02D2B}"/>
                </a:ext>
              </a:extLst>
            </p:cNvPr>
            <p:cNvGrpSpPr/>
            <p:nvPr/>
          </p:nvGrpSpPr>
          <p:grpSpPr>
            <a:xfrm>
              <a:off x="4353060" y="2213787"/>
              <a:ext cx="483672" cy="489216"/>
              <a:chOff x="4359930" y="2498290"/>
              <a:chExt cx="1019358" cy="1031042"/>
            </a:xfrm>
          </p:grpSpPr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id="{3379F1EA-C6C0-4308-8385-1A7557EA7914}"/>
                  </a:ext>
                </a:extLst>
              </p:cNvPr>
              <p:cNvGrpSpPr/>
              <p:nvPr/>
            </p:nvGrpSpPr>
            <p:grpSpPr>
              <a:xfrm>
                <a:off x="4361859" y="2498290"/>
                <a:ext cx="1014596" cy="415536"/>
                <a:chOff x="4361859" y="2498290"/>
                <a:chExt cx="1014596" cy="415536"/>
              </a:xfrm>
            </p:grpSpPr>
            <p:sp>
              <p:nvSpPr>
                <p:cNvPr id="39" name="任意多边形 28">
                  <a:extLst>
                    <a:ext uri="{FF2B5EF4-FFF2-40B4-BE49-F238E27FC236}">
                      <a16:creationId xmlns:a16="http://schemas.microsoft.com/office/drawing/2014/main" id="{63503F5C-351D-4171-90C0-9FE4D38FDE1F}"/>
                    </a:ext>
                  </a:extLst>
                </p:cNvPr>
                <p:cNvSpPr/>
                <p:nvPr/>
              </p:nvSpPr>
              <p:spPr>
                <a:xfrm rot="10800000">
                  <a:off x="4361859" y="2498290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  <p:sp>
              <p:nvSpPr>
                <p:cNvPr id="40" name="任意多边形 29">
                  <a:extLst>
                    <a:ext uri="{FF2B5EF4-FFF2-40B4-BE49-F238E27FC236}">
                      <a16:creationId xmlns:a16="http://schemas.microsoft.com/office/drawing/2014/main" id="{35F55E40-12C8-4093-982B-840DE8498110}"/>
                    </a:ext>
                  </a:extLst>
                </p:cNvPr>
                <p:cNvSpPr/>
                <p:nvPr/>
              </p:nvSpPr>
              <p:spPr>
                <a:xfrm rot="5400000">
                  <a:off x="4963258" y="2500628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</p:grpSp>
          <p:grpSp>
            <p:nvGrpSpPr>
              <p:cNvPr id="36" name="组合 35">
                <a:extLst>
                  <a:ext uri="{FF2B5EF4-FFF2-40B4-BE49-F238E27FC236}">
                    <a16:creationId xmlns:a16="http://schemas.microsoft.com/office/drawing/2014/main" id="{762898A1-D600-457D-AFF4-776965A1B4C7}"/>
                  </a:ext>
                </a:extLst>
              </p:cNvPr>
              <p:cNvGrpSpPr/>
              <p:nvPr/>
            </p:nvGrpSpPr>
            <p:grpSpPr>
              <a:xfrm flipV="1">
                <a:off x="4359930" y="3116091"/>
                <a:ext cx="1019358" cy="413241"/>
                <a:chOff x="4359478" y="2503052"/>
                <a:chExt cx="1019358" cy="413241"/>
              </a:xfrm>
            </p:grpSpPr>
            <p:sp>
              <p:nvSpPr>
                <p:cNvPr id="37" name="任意多边形 26">
                  <a:extLst>
                    <a:ext uri="{FF2B5EF4-FFF2-40B4-BE49-F238E27FC236}">
                      <a16:creationId xmlns:a16="http://schemas.microsoft.com/office/drawing/2014/main" id="{D31FAF16-4A15-4BBA-9846-BDA822B81CA8}"/>
                    </a:ext>
                  </a:extLst>
                </p:cNvPr>
                <p:cNvSpPr/>
                <p:nvPr/>
              </p:nvSpPr>
              <p:spPr>
                <a:xfrm rot="10800000">
                  <a:off x="4359478" y="2503052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  <p:sp>
              <p:nvSpPr>
                <p:cNvPr id="38" name="任意多边形 27">
                  <a:extLst>
                    <a:ext uri="{FF2B5EF4-FFF2-40B4-BE49-F238E27FC236}">
                      <a16:creationId xmlns:a16="http://schemas.microsoft.com/office/drawing/2014/main" id="{5124EF5A-366C-4881-A999-3F561F56A3AE}"/>
                    </a:ext>
                  </a:extLst>
                </p:cNvPr>
                <p:cNvSpPr/>
                <p:nvPr/>
              </p:nvSpPr>
              <p:spPr>
                <a:xfrm rot="5400000">
                  <a:off x="4965639" y="2503009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</p:grpSp>
        </p:grp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8589AF55-33A1-4CAC-922B-1C1DD0164937}"/>
                </a:ext>
              </a:extLst>
            </p:cNvPr>
            <p:cNvSpPr txBox="1"/>
            <p:nvPr/>
          </p:nvSpPr>
          <p:spPr>
            <a:xfrm>
              <a:off x="4251929" y="2261868"/>
              <a:ext cx="687185" cy="4440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413B39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03</a:t>
              </a:r>
              <a:endParaRPr lang="zh-CN" altLang="en-US" sz="14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45" name="TextBox 27">
            <a:extLst>
              <a:ext uri="{FF2B5EF4-FFF2-40B4-BE49-F238E27FC236}">
                <a16:creationId xmlns:a16="http://schemas.microsoft.com/office/drawing/2014/main" id="{46742EDA-B5AC-4C48-9D56-7382B8522475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406273" y="2575918"/>
            <a:ext cx="74208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2400" noProof="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转移</a:t>
            </a:r>
            <a:r>
              <a:rPr lang="zh-CN" altLang="en-US" sz="2400" noProof="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熵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(Transfer</a:t>
            </a:r>
            <a:r>
              <a:rPr kumimoji="0" lang="en-US" altLang="zh-CN" sz="2400" b="0" i="0" u="none" strike="noStrike" kern="1200" cap="none" spc="0" normalizeH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entropy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)</a:t>
            </a: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46" name="TextBox 27">
            <a:extLst>
              <a:ext uri="{FF2B5EF4-FFF2-40B4-BE49-F238E27FC236}">
                <a16:creationId xmlns:a16="http://schemas.microsoft.com/office/drawing/2014/main" id="{27984A84-751B-489D-9909-A25EF46D5662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383492" y="4233422"/>
            <a:ext cx="7420872" cy="491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皮尔森相关系数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(Pearson Correlation Coefficient)</a:t>
            </a: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FDC66401-E63E-4A7C-9FCB-7F99E91EC8C5}"/>
                  </a:ext>
                </a:extLst>
              </p:cNvPr>
              <p:cNvSpPr txBox="1"/>
              <p:nvPr/>
            </p:nvSpPr>
            <p:spPr>
              <a:xfrm>
                <a:off x="4131652" y="5308526"/>
                <a:ext cx="3611117" cy="5942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zh-CN" altLang="en-US" sz="2400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zh-CN" altLang="en-US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zh-CN" altLang="en-US" sz="2400" i="0">
                                <a:latin typeface="Cambria Math" panose="02040503050406030204" pitchFamily="18" charset="0"/>
                              </a:rPr>
                              <m:t>cov</m:t>
                            </m:r>
                          </m:fName>
                          <m:e>
                            <m:d>
                              <m:dPr>
                                <m:ctrlPr>
                                  <a:rPr lang="zh-CN" alt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zh-CN" altLang="en-US" sz="2400" i="1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  <m:r>
                                  <a:rPr lang="zh-CN" altLang="en-US" sz="2400" i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zh-CN" altLang="en-US" sz="2400" i="1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</m:d>
                          </m:e>
                        </m:func>
                      </m:num>
                      <m:den>
                        <m:sSub>
                          <m:sSubPr>
                            <m:ctrlPr>
                              <a:rPr lang="zh-CN" alt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zh-CN" altLang="en-US" sz="2400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sub>
                        </m:sSub>
                        <m:sSub>
                          <m:sSubPr>
                            <m:ctrlPr>
                              <a:rPr lang="zh-CN" alt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zh-CN" altLang="en-US" sz="2400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en-US" sz="2400" dirty="0"/>
                  <a:t> </a:t>
                </a:r>
                <a:r>
                  <a:rPr lang="en-US" altLang="zh-CN" sz="24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[(</m:t>
                        </m:r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sub>
                        </m:sSub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)(</m:t>
                        </m:r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b="0" i="1" dirty="0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sub>
                        </m:sSub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)]</m:t>
                        </m:r>
                      </m:num>
                      <m:den>
                        <m:sSub>
                          <m:sSubPr>
                            <m:ctrlPr>
                              <a:rPr lang="en-US" altLang="zh-CN" sz="24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i="1" dirty="0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4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i="1" dirty="0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sub>
                        </m:sSub>
                      </m:den>
                    </m:f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FDC66401-E63E-4A7C-9FCB-7F99E91EC8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1652" y="5308526"/>
                <a:ext cx="3611117" cy="594202"/>
              </a:xfrm>
              <a:prstGeom prst="rect">
                <a:avLst/>
              </a:prstGeom>
              <a:blipFill>
                <a:blip r:embed="rId3"/>
                <a:stretch>
                  <a:fillRect b="-103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27">
            <a:extLst>
              <a:ext uri="{FF2B5EF4-FFF2-40B4-BE49-F238E27FC236}">
                <a16:creationId xmlns:a16="http://schemas.microsoft.com/office/drawing/2014/main" id="{33B11E26-2268-44DC-A05B-810DAF656187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340347" y="1334142"/>
            <a:ext cx="9071222" cy="409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</a:t>
            </a:r>
            <a:r>
              <a:rPr lang="zh-CN" altLang="en-US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定义了变量间相互依赖性的程度</a:t>
            </a:r>
            <a:r>
              <a:rPr lang="en-US" altLang="zh-CN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</a:t>
            </a:r>
            <a:r>
              <a:rPr lang="zh-CN" altLang="en-US" sz="2000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对称</a:t>
            </a:r>
            <a:r>
              <a:rPr lang="en-US" altLang="zh-CN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)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1EEA19E8-A991-4F2A-B88E-25291343A4CA}"/>
                  </a:ext>
                </a:extLst>
              </p:cNvPr>
              <p:cNvSpPr txBox="1"/>
              <p:nvPr/>
            </p:nvSpPr>
            <p:spPr>
              <a:xfrm>
                <a:off x="4125431" y="1843757"/>
                <a:ext cx="5185779" cy="7031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/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𝑙𝑜𝑔</m:t>
                          </m:r>
                          <m:f>
                            <m:f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1EEA19E8-A991-4F2A-B88E-25291343A4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5431" y="1843757"/>
                <a:ext cx="5185779" cy="70314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Box 27">
            <a:extLst>
              <a:ext uri="{FF2B5EF4-FFF2-40B4-BE49-F238E27FC236}">
                <a16:creationId xmlns:a16="http://schemas.microsoft.com/office/drawing/2014/main" id="{1FB3DE85-8705-41ED-B221-70A5C82E5640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406273" y="3119536"/>
            <a:ext cx="80212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定义了两</a:t>
            </a:r>
            <a:r>
              <a:rPr lang="zh-CN" altLang="en-US" sz="20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个</a:t>
            </a:r>
            <a:r>
              <a:rPr lang="zh-CN" altLang="en-US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随机过程的</a:t>
            </a:r>
            <a:r>
              <a:rPr lang="zh-CN" altLang="en-US" sz="20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信息传递</a:t>
            </a:r>
            <a:r>
              <a:rPr lang="zh-CN" altLang="en-US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量</a:t>
            </a:r>
            <a:r>
              <a:rPr lang="en-US" altLang="zh-CN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</a:t>
            </a:r>
            <a:r>
              <a:rPr lang="zh-CN" altLang="en-US" sz="2000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不对称</a:t>
            </a:r>
            <a:r>
              <a:rPr lang="en-US" altLang="zh-CN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)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id="{D9468F41-E281-4EFE-9F01-ACF703577FD3}"/>
                  </a:ext>
                </a:extLst>
              </p:cNvPr>
              <p:cNvSpPr txBox="1"/>
              <p:nvPr/>
            </p:nvSpPr>
            <p:spPr>
              <a:xfrm>
                <a:off x="4125431" y="3791816"/>
                <a:ext cx="475091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−1: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−1: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−1: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id="{D9468F41-E281-4EFE-9F01-ACF703577F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5431" y="3791816"/>
                <a:ext cx="4750916" cy="276999"/>
              </a:xfrm>
              <a:prstGeom prst="rect">
                <a:avLst/>
              </a:prstGeom>
              <a:blipFill>
                <a:blip r:embed="rId5"/>
                <a:stretch>
                  <a:fillRect l="-770" t="-2222" r="-1412" b="-35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任意多边形 5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80143" y="1239347"/>
            <a:ext cx="941669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相关性度量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5" name="TextBox 27">
            <a:extLst>
              <a:ext uri="{FF2B5EF4-FFF2-40B4-BE49-F238E27FC236}">
                <a16:creationId xmlns:a16="http://schemas.microsoft.com/office/drawing/2014/main" id="{33B11E26-2268-44DC-A05B-810DAF656187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340347" y="4743015"/>
            <a:ext cx="9071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</a:t>
            </a:r>
            <a:r>
              <a:rPr lang="zh-CN" altLang="en-US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定义了变量间的直接相关性</a:t>
            </a:r>
            <a:r>
              <a:rPr lang="en-US" altLang="zh-CN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</a:t>
            </a:r>
            <a:r>
              <a:rPr lang="zh-CN" altLang="en-US" sz="2000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对称</a:t>
            </a:r>
            <a:r>
              <a:rPr lang="en-US" altLang="zh-CN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)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0559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5" grpId="0"/>
      <p:bldP spid="46" grpId="0"/>
      <p:bldP spid="48" grpId="0"/>
      <p:bldP spid="51" grpId="0"/>
      <p:bldP spid="53" grpId="0" animBg="1"/>
      <p:bldP spid="54" grpId="0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27">
                <a:extLst>
                  <a:ext uri="{FF2B5EF4-FFF2-40B4-BE49-F238E27FC236}">
                    <a16:creationId xmlns:a16="http://schemas.microsoft.com/office/drawing/2014/main" id="{3C2E867D-38F8-4F3A-B0AF-2465BB86966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2709624" y="382168"/>
                <a:ext cx="9121591" cy="38779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lnSpc>
                    <a:spcPct val="150000"/>
                  </a:lnSpc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一、数据过滤</a:t>
                </a:r>
                <a:endParaRPr lang="en-US" altLang="zh-CN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过滤记录天数</a:t>
                </a:r>
                <a14:m>
                  <m:oMath xmlns:m="http://schemas.openxmlformats.org/officeDocument/2006/math">
                    <m:r>
                      <a:rPr lang="zh-CN" altLang="en-US" sz="2400" i="1" smtClean="0">
                        <a:solidFill>
                          <a:srgbClr val="444444"/>
                        </a:solidFill>
                        <a:latin typeface="Cambria Math" panose="02040503050406030204" pitchFamily="18" charset="0"/>
                        <a:ea typeface="微软雅黑 Light" panose="020B0502040204020203" pitchFamily="34" charset="-122"/>
                        <a:cs typeface="Lato regular" panose="020F0502020204030203" pitchFamily="34" charset="0"/>
                      </a:rPr>
                      <m:t>≤</m:t>
                    </m:r>
                  </m:oMath>
                </a14:m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200</a:t>
                </a:r>
                <a:r>
                  <a:rPr lang="zh-CN" altLang="en-US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天的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用户，并</a:t>
                </a:r>
                <a:r>
                  <a:rPr lang="zh-CN" altLang="en-US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去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重</a:t>
                </a:r>
                <a:endParaRPr lang="en-US" altLang="zh-CN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过滤数据中存在用电量</a:t>
                </a:r>
                <a:r>
                  <a:rPr lang="zh-CN" altLang="en-US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为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0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的记录</a:t>
                </a:r>
                <a:endParaRPr lang="en-US" altLang="zh-CN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marL="342900" lvl="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取各行业</a:t>
                </a:r>
                <a:r>
                  <a:rPr lang="zh-CN" altLang="en-US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中日均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用电量前</a:t>
                </a:r>
                <a:r>
                  <a:rPr lang="zh-CN" altLang="en-US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五的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用户，共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105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*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5=490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用户</a:t>
                </a:r>
                <a:endParaRPr lang="en-US" altLang="zh-CN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其中大部分用户有大于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400/709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的用电量记录</a:t>
                </a:r>
                <a:endParaRPr lang="en-US" altLang="zh-CN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二、数据补全</a:t>
                </a:r>
                <a:endParaRPr lang="en-US" altLang="en-US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时间序列对齐，并通过插值补全某些日期缺少电量记录的数据</a:t>
                </a:r>
                <a:endParaRPr lang="en-US" altLang="en-US" sz="2400" dirty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</p:txBody>
          </p:sp>
        </mc:Choice>
        <mc:Fallback xmlns="">
          <p:sp>
            <p:nvSpPr>
              <p:cNvPr id="4" name="TextBox 27">
                <a:extLst>
                  <a:ext uri="{FF2B5EF4-FFF2-40B4-BE49-F238E27FC236}">
                    <a16:creationId xmlns:a16="http://schemas.microsoft.com/office/drawing/2014/main" id="{3C2E867D-38F8-4F3A-B0AF-2465BB8696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flipH="1">
                <a:off x="2709624" y="382168"/>
                <a:ext cx="9121591" cy="3877985"/>
              </a:xfrm>
              <a:prstGeom prst="rect">
                <a:avLst/>
              </a:prstGeom>
              <a:blipFill>
                <a:blip r:embed="rId3"/>
                <a:stretch>
                  <a:fillRect l="-2004" b="-220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任意多边形 1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计算准备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9F5607B-9F22-411C-9358-C73D696748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7118" y="4327261"/>
            <a:ext cx="4635815" cy="212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7190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27">
                <a:extLst>
                  <a:ext uri="{FF2B5EF4-FFF2-40B4-BE49-F238E27FC236}">
                    <a16:creationId xmlns:a16="http://schemas.microsoft.com/office/drawing/2014/main" id="{3C2E867D-38F8-4F3A-B0AF-2465BB86966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2709624" y="89815"/>
                <a:ext cx="9121591" cy="72019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lnSpc>
                    <a:spcPct val="150000"/>
                  </a:lnSpc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一、相关性分析</a:t>
                </a:r>
                <a:endParaRPr lang="en-US" altLang="zh-CN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通过线性插值补全计算的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MI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分布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(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左图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)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：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[</a:t>
                </a:r>
                <a:r>
                  <a:rPr lang="en-US" altLang="zh-CN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7.98×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>
                            <a:solidFill>
                              <a:srgbClr val="444444"/>
                            </a:solidFill>
                            <a:latin typeface="Cambria Math" panose="02040503050406030204" pitchFamily="18" charset="0"/>
                            <a:ea typeface="微软雅黑 Light" panose="020B0502040204020203" pitchFamily="34" charset="-122"/>
                          </a:rPr>
                        </m:ctrlPr>
                      </m:sSupPr>
                      <m:e>
                        <m:r>
                          <a:rPr lang="en-US" altLang="zh-CN" sz="2400" i="1">
                            <a:solidFill>
                              <a:srgbClr val="444444"/>
                            </a:solidFill>
                            <a:latin typeface="Cambria Math" panose="02040503050406030204" pitchFamily="18" charset="0"/>
                            <a:ea typeface="微软雅黑 Light" panose="020B0502040204020203" pitchFamily="34" charset="-122"/>
                          </a:rPr>
                          <m:t>10</m:t>
                        </m:r>
                      </m:e>
                      <m:sup>
                        <m:r>
                          <a:rPr lang="en-US" altLang="zh-CN" sz="2400" i="1">
                            <a:solidFill>
                              <a:srgbClr val="444444"/>
                            </a:solidFill>
                            <a:latin typeface="Cambria Math" panose="02040503050406030204" pitchFamily="18" charset="0"/>
                            <a:ea typeface="微软雅黑 Light" panose="020B0502040204020203" pitchFamily="34" charset="-122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,</a:t>
                </a:r>
                <a:r>
                  <a:rPr lang="en-US" altLang="zh-CN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 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2.27]</a:t>
                </a: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zh-CN" altLang="en-US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通过线性插值补全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计算的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TE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分布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(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右图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)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：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[0,</a:t>
                </a:r>
                <a:r>
                  <a:rPr lang="en-US" altLang="zh-CN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 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0.247]</a:t>
                </a:r>
              </a:p>
              <a:p>
                <a:pPr>
                  <a:lnSpc>
                    <a:spcPct val="150000"/>
                  </a:lnSpc>
                  <a:defRPr/>
                </a:pPr>
                <a:endParaRPr lang="en-US" altLang="zh-CN" sz="2400" dirty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>
                  <a:lnSpc>
                    <a:spcPct val="150000"/>
                  </a:lnSpc>
                  <a:defRPr/>
                </a:pPr>
                <a:endParaRPr lang="en-US" altLang="zh-CN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>
                  <a:lnSpc>
                    <a:spcPct val="150000"/>
                  </a:lnSpc>
                  <a:defRPr/>
                </a:pPr>
                <a:endParaRPr lang="en-US" altLang="zh-CN" sz="2400" dirty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>
                  <a:lnSpc>
                    <a:spcPct val="150000"/>
                  </a:lnSpc>
                  <a:defRPr/>
                </a:pPr>
                <a:endParaRPr lang="en-US" altLang="zh-CN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>
                  <a:lnSpc>
                    <a:spcPct val="150000"/>
                  </a:lnSpc>
                  <a:defRPr/>
                </a:pPr>
                <a:endParaRPr lang="en-US" altLang="zh-CN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二、数据</a:t>
                </a:r>
                <a:r>
                  <a:rPr lang="zh-CN" altLang="en-US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异常</a:t>
                </a:r>
                <a:endParaRPr lang="en-US" altLang="en-US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个别用户存在某些事件用电量异常高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/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低的情况</a:t>
                </a:r>
                <a:endParaRPr lang="en-US" altLang="zh-CN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marL="342900" lvl="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zh-CN" altLang="en-US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如用户</a:t>
                </a:r>
                <a:r>
                  <a:rPr lang="en-US" altLang="zh-CN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‘0800150005485840‘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，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687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天中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686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天用电量范围为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[11.52,67.87]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 ，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2017.08.18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当天用电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44143.03</a:t>
                </a:r>
                <a:endParaRPr lang="en-US" altLang="en-US" sz="2400" dirty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  <a:defRPr/>
                </a:pPr>
                <a:endParaRPr lang="en-US" altLang="en-US" sz="2400" dirty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</p:txBody>
          </p:sp>
        </mc:Choice>
        <mc:Fallback xmlns="">
          <p:sp>
            <p:nvSpPr>
              <p:cNvPr id="4" name="TextBox 27">
                <a:extLst>
                  <a:ext uri="{FF2B5EF4-FFF2-40B4-BE49-F238E27FC236}">
                    <a16:creationId xmlns:a16="http://schemas.microsoft.com/office/drawing/2014/main" id="{3C2E867D-38F8-4F3A-B0AF-2465BB8696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flipH="1">
                <a:off x="2709624" y="89815"/>
                <a:ext cx="9121591" cy="7201972"/>
              </a:xfrm>
              <a:prstGeom prst="rect">
                <a:avLst/>
              </a:prstGeom>
              <a:blipFill>
                <a:blip r:embed="rId3"/>
                <a:stretch>
                  <a:fillRect l="-200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任意多边形 1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计算</a:t>
            </a:r>
            <a:r>
              <a:rPr lang="zh-CN" altLang="en-US" sz="5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结果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1B25784-8547-4226-B68D-8684316237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7028" y="1917252"/>
            <a:ext cx="2667000" cy="20193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C5986F53-08B3-4B52-9150-9B185AF0369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9481"/>
          <a:stretch/>
        </p:blipFill>
        <p:spPr>
          <a:xfrm>
            <a:off x="7139790" y="1922446"/>
            <a:ext cx="2705100" cy="200891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86D03EF1-37CE-4CBA-AF19-D9964463A201}"/>
              </a:ext>
            </a:extLst>
          </p:cNvPr>
          <p:cNvSpPr txBox="1"/>
          <p:nvPr/>
        </p:nvSpPr>
        <p:spPr>
          <a:xfrm>
            <a:off x="4465422" y="4053960"/>
            <a:ext cx="1410211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dirty="0" smtClean="0"/>
              <a:t>MI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6D03EF1-37CE-4CBA-AF19-D9964463A201}"/>
              </a:ext>
            </a:extLst>
          </p:cNvPr>
          <p:cNvSpPr txBox="1"/>
          <p:nvPr/>
        </p:nvSpPr>
        <p:spPr>
          <a:xfrm>
            <a:off x="7787234" y="4053960"/>
            <a:ext cx="1410211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dirty="0" smtClean="0"/>
              <a:t>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10939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765459" y="2063557"/>
            <a:ext cx="2731404" cy="2715479"/>
            <a:chOff x="5641059" y="3248083"/>
            <a:chExt cx="918415" cy="913060"/>
          </a:xfrm>
        </p:grpSpPr>
        <p:sp>
          <p:nvSpPr>
            <p:cNvPr id="14" name="任意多边形 13"/>
            <p:cNvSpPr/>
            <p:nvPr/>
          </p:nvSpPr>
          <p:spPr>
            <a:xfrm>
              <a:off x="5912746" y="3248083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 rot="16200000">
              <a:off x="5549900" y="3604562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rot="16200000" flipH="1" flipV="1">
              <a:off x="6280386" y="3612238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flipV="1">
              <a:off x="5910876" y="3973214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717685" y="2826890"/>
            <a:ext cx="40607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研究问题</a:t>
            </a:r>
            <a:endParaRPr lang="zh-CN" altLang="en-US" sz="50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66851" y="2978524"/>
            <a:ext cx="2063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第三部分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5191836" y="2386178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B5244F1-6540-4AF4-AECF-3B3C5931036B}"/>
              </a:ext>
            </a:extLst>
          </p:cNvPr>
          <p:cNvSpPr txBox="1"/>
          <p:nvPr/>
        </p:nvSpPr>
        <p:spPr>
          <a:xfrm>
            <a:off x="1918897" y="3624855"/>
            <a:ext cx="247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Part Three</a:t>
            </a:r>
            <a:endParaRPr lang="zh-CN" altLang="en-US" sz="24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09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7">
            <a:extLst>
              <a:ext uri="{FF2B5EF4-FFF2-40B4-BE49-F238E27FC236}">
                <a16:creationId xmlns:a16="http://schemas.microsoft.com/office/drawing/2014/main" id="{3C2E867D-38F8-4F3A-B0AF-2465BB86966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709624" y="382168"/>
            <a:ext cx="9121591" cy="5955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一、问题概述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行业用电量相关性分析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二、研究内容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各行业两两间用电量的总相关性：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）行业间用电量相关性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2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）行业内用电量相关性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时序相关性：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）两用户的用电量相关性是否随时间变化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空间相关性：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）地理位置相近的用户相关性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是否更强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2</a:t>
            </a:r>
            <a:r>
              <a:rPr lang="zh-CN" altLang="en-US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处于特殊</a:t>
            </a:r>
            <a:r>
              <a:rPr lang="zh-CN" altLang="en-US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区域的用户是否会对其他用户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产生更大影响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3</a:t>
            </a:r>
            <a:r>
              <a:rPr lang="zh-CN" altLang="en-US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地理位置的周边设施</a:t>
            </a:r>
            <a:r>
              <a:rPr lang="zh-CN" altLang="en-US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分布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是否对</a:t>
            </a:r>
            <a:r>
              <a:rPr lang="zh-CN" altLang="en-US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相关性有影响</a:t>
            </a:r>
            <a:endParaRPr lang="en-US" altLang="en-US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研究问题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6979" y="4697699"/>
            <a:ext cx="1107996" cy="4607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zh-CN" altLang="en-US" dirty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暂定</a:t>
            </a: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</a:t>
            </a:r>
            <a:endParaRPr lang="en-US" altLang="zh-CN" dirty="0">
              <a:solidFill>
                <a:srgbClr val="FF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240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4741858-C536-45FB-B51A-1550FFC52E14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BauLUoIw/En9EMAAF14AAAXAAAAdW5pdmVyc2FsL3VuaXZlcnNhbC5wbmftfXk803/8uGuSHBM+uUc6kELKkWOLSp8uiqJPMVmOckzJbWYlVFgnciZFJxZNchaZcozKOW0iphhmbGOz/TZd6qPPtz9+f3wf30c9HlHb+/V6Pe/z9Xq9z9ntsZEUVxIXEBCQ/Hv7ln0CAiIAAQGhc2KivE9qDl2k8H4JBuyzsRLIb1b5yPuPiOfm3ZsFBDDoJewjvCcFFvtvPxggICBVw/8riIPfOSogEDzx95bNDiEulHfUgg2eB43HObvZgmzBFbMAWZ/4qhSyMUwt8nWu1RZM9OU70peVbm2PipYDnLNciQLe27jZK0FySPb0gUNxglYvXp9fe7a9r9KFjCioDM4rMyvraB69Hj4YcPlKnkWZoVlAk6dn81TFWEZAR+70zDQeWRk61eZoXFA+8aqNYYucsScdrxYQltCf9wOCE32EQ0eCZzj04Xx2VoidmLrIkShBUQXX7z9cu0RvcvEF9+16H3e4yIqdSp8JqVnHkhxmbqqcP5f+Y1S9YN9wPnc6iysjJiYyfwr+D6frqHrh0QmM4Lk3b89dmTJ48QMojSTIB8Hg2RFP8BXRh7qSE4Pp3LQ3Bifj58/S2yO6XPrJcI+e26y64U+Y6NsKW6EUm5fGgZdR2woi2yQSFdXSdqbXq3BDM3X1ToxUxMDw3x72P8Z/2Cgz9XlglpgKNxDE3QkVKVeDf52w+qnkrqXi5szeM2l01k7ozOVLo7LPY3ZuOAtldXcY1YyBOOOxFzIygKywIY7F9Icrjo+n6SVViLVTT2qpaMYw2ZJR+pC1DEya6uwEaLabBb5zOxRDTmFzPwUNRqbDwnHHP1ADoadUkbisL7gNerhetutdCw9tGHQeC+sYrnpSRcsY6+l5cqL/U7ifWU8N/fBNbXYOeCZnd7RxK7uuKoszmWdMLTILHm0cTEFMXMlKf/AsHmF26+AskVEZvD/2dqwQNTNh7IjdUi4IzBMWWNdd8MzrGCF4OIGQj/W9Z9erQiDUmNYZzbhHf6OvuuSuv8QllFFe64jUxODDG9OrVReN7suuLvw7EaKuRC1VKbBWnrbGMloCt+5erm56NIMc1rwyEbmhhspRSSzGcT37nbuqAoy7FMUcsL6E9WQi8S72TViiWey95DCDr6yKVTY5pAVcpJGaqNB6gZvo3/sQjhhu0zoaYdN/aZGO2gUuHte9bUA2i1k7DMYrLi7tGV82o2IRj8sJDelFLcpPSuhIyHKvuQJuUM956ks+HXQu1//QFRXJE2xz+hpPYMRkDqhi5mC0ObWIOcb2E84K0c1S5tbFhbev/kRcl1wk43ZdTONkkpWZfbbzqpoLiOFzvsdKAkN8umcTuBw2GcydMXoxzCUjOeQ0ul67TEHGcMLAOpnUw31MXLg68VCNouB05TGk2tj9CHhduDbpDZVzjvyCZd7RUbm6P+QFjRaCCwiwoMIr8SUPPTvCvR21gEVXsA/N2gOGTG8524y8yQYZm3aEVodJV128e+2fb0QJFL5yVoiCW3TzWBy0MEejPmZdKgd7zkf4TIiucnR6pUqCla5y1ZCn7FL0i01F10FLABOlmEwfdoDyenUx82u+Zquf8oSztbfOk5xjNK2acFItVkLgZvYFXA69VcWGpsJS43rkqKLd/YHoWRqYSxt+b6VLSizHwUozIxKYB3WXEWTR7r6EbZyLUx+wfmZGBCtU52gn2muy/7GhiJf13RDdT5dZqugXQYxINq3iTaVNvwkuXCNtshPHHAspGORsS4B1RehyzJ6XvA9f/0mu4TFqT1lmBLjOIM49dth0lVz9uAaJgKnsLHBiZJMv0iOABaosh1mxF6a+TsGzbnlBx3FfVdPHWP+YFrBqO06vn6qaE2D6OilhC/tRJmm6x+dV/7Lx9zbA5RJx5MeL9DhgoVhml5PWRXwDdCJ2+HzHfT+C6WZnHTkvm7H+qpxQvAxHZRo/G59rqga3jva69ehIc7ichI1jP9WrvXvgJhWfNv1YMkRUkocqZqr4yHONbAir9RxOLXxkahs4MpNQTMkRUTw+ycdX9ohLuSMM2UfyGY+VPGE01lVdkg0JB51Pb7qyO7Rdm3iB+g/FVB0vW9psPeqJ8c2FsH2YBrfF1N2QUhaxRwuBeGPraj0JcgTykDH0q7Uy5jPc1xpUxS7JOT29E0mMKJw1tvGEXWeHbGYHs92IkSrqS5aBG2LcdeXqFUUxI/nHcG2+ZmRUuYNW4VhduIx4sWR4jEio5wzbWOnTna3Ri01XgtM4zFBzvW2E2IatwiYRCSGRkREa3DLVY5YeFjX9hunaLaPhHPmY4s4YoRp8TwkIY5KM2qnCjRjbYpgx1sY0TtxpZq9OjDV9aEmyrrku5Ks64QKgjGRFcAcqxLsZyLclkkp1x5+ukVMQPU9pEiPQIA+QHaYrPI0/4NJ6pF8AwhtzcIpffAdqpYLJTi3g2XOimjaDARsqVVENl3AqJ+KRNE/T0wqaCBlg8dnEwEF84mLATYxis1zcoHokFT2lUuZLNmcme4nj/MqNfToDciFlpL1FYsJu0eC0EeZBlTG2yWYRgKLKh0eYXcQc185TY+KARGe8XDbEhzyuJmRg39vDkOfZYDjJjEoKhaIjwB7j7c2NLxlDPEEpEuxGr/IJ5w7gLPZIAtzeWduEyr6wxmuYXllJN8Dez3h5qpnxNJC19fR3f/NUMn2tXD1+YtDrUPxSrGQkYcUWWovRiOmrlOF6KLM/eYqeKYRJVAE04ia4sZrna9IyJce0/UewGbRq55va5kZy9SzRD3JjYkJu2yAbXk57sieIAtM9IXvMqyqorubGHO5FO3VPFYd2w61awOE4AXVJXFCtjVbSKVtUJ66caxMZfyND++IbTlEm1fIl0PeQISlGcjrvb1jXe5YeqYCqBt4o10knqhHtXXl8KDGmV0gaxDAUTMisd09nl393jf4Zoqt4dBYk0UN7mVvNwB0gNNn5FS3XrbSf6sTqWNQtimAmC3bLPPPRPfkUXu5iqaZR4z9ZWHEhrNzFLyCQ0BzYu05GfItvdxVQvyf5zkv/aDDYFoSyYsmgnIzgS1MY2l4WxcjH6qkjEe98CwzY9VZsZIwk7oHnEzCFI8WwwGqWGGMfvhtjcukFmhLeJ6WEk004lHAjIozKNSVo2rwKeGtOSjM9s5r4JhSc6IusUPdWfGbLCuUixqqs4Z9KKAhVQqn3O2pnZcD2Q7Fs75XTHX9LleKemSZWBc7cnhceXObjua70mXfIQ5459L4DK2ANMcvEJo93BBU1fCXHpCdEa7xK81zAmfva6SSD0lsyOOQ7HPdye/lf3t8DCivB7OoRq0uPs1KihfY0eiOlO5Fj3xc6KRotxH+iUUIMsC5Y6BRmr/e3SAf1WBko3vhA47DZdtbYrcYfopTDzVF2EC3X3J+CsOodkmKAA2G9K+HJO4lv/3moOD/4yp9b65z6wkPIqfu61i3W+eFLf1M++FFbLv4Uxt3mzbTGYvxyScNK+PGH7T9ET47CwQhaGqmHeUBY9KfArZ1HMHU5GXGDHyOuB2+j7FxvL3IRelIp0mIQ3PgD0F78IRfF1i88xEpL4+iPsSFQXAyw4vQPGAoIr9moLuf0EZUstkNE8UeQ/osiK08v3fwTCtk8qi+v/5Hohft4IeA1tZBzN36m03+CvlxL5hvoM4bjk29s4ZlIznTTTr2KYuptIZ0bQifWxQVYpSvfI5/iLXsjPu9888nZWaG+FFOPLzJQheIFPIfSHF1Cty67xR8BvwdJV+5T2WvquAQQLbTSRN4nqZQDXaUijPsiUZGSbCYO3C5+N0r8TnWzeK3pzZOJy3gU2+Gv06n7ZkxPIzED9tmDVk8ptyyZe8wJoEM+zkdc6zsiLSgUxqO6n7ekjrrcUO9RF9PtvJWOEg38Jb5bPK9gBwjAwfWB0DXa1etCp0U055FBVUHBW9Q8nw+0FUpqz+C1M0cVNWW/f9+tKm8nKK9wHzLwz5HcKPVn82gOWSRalyqIvs+DjUeWM1dCB9QP1s37PirIBsBbuE7HrvRAirb6dv31/w23wbzvb7zbKyhvh8KIO+TLe4iLLY2fx7hTrq4PFMef8FblEWyTyXVHqcvu87//jq732d9CV/gPun/Q/V+L7syd6gt6lU9KESz6YCVrtGymkpwZbhRMQjAeVMLSTrLcDsHSEGtzFqaH07aGRyMVcYMzg01pReICUotXuKUBhBsKtReCszA+yb0r/MRw+8NRIZSEpBsBMQVFvXr8fJfg5tOXvltUlJTEJClfFyk9yNyLsvYQrw1wI6yBoi1nvNwNGtLvLkx6z08aD4Kei6t0R+GnQnFJy4VQncugtLsLc2LwTVDnZWf5FO8i5FCQasBRQyBQXMX+MQ3sqNXy7GX5yYu6sHneppdNiXY0eSxUljr2pIabYRa8x3n2ZQOY1mjoiFQ80hGkNiPkq64uZ1J8PDnUZcH11r3ZF3LNXsf/eBHilTeoaESbYCohEi2Ec+Cw8fLip/zXF6isaFCY57FMkGbv5fc8rNZuot8tQDROtFF6/hITAyTeZU9nHVpQQGglsi7v34o7pFHsoYzOgTWE0jV8pA7N0iyhCyJV/jD6se1e1I4iixfDamWJsJIAKB8J7AwZEbkgEs2EHU4sOXkTbFdm38Y1wyYeZjghwWzIgFg6XDEbsmg17dXmR/Hz2Uh7LNNuvh+QeAybF9b0KkzqXbP11wHXF+R6ekFC4eBdHX+vIou24f0dAfVBako8rO/ZvDdvWLyQ8KbnnS1s117jv73IYoA3YCM2AyfCE49Pe03wJxcUVxPbJUce2h9wfdCVOfF4z8GOSoq5EY9M6SdX5EIPLEQm1xn6M6W8fMhYNmQl78FdD4eKp/YvpGW9xQeevU6+w3uwOp8CYk2vPD68Uer+gqpefWQtytPZk+e4Ow4iClTl7xxe0ygHXHG116HwYJ2e4TeSv4tK8uTI8yJDrsJaxJI1ZKd/++bbxoY7O8HZ1UsT3Uisb7bh7upPx/OCviqdnDCiRGe4Myy7elMiLZ3x6GSloT3kous8JG8ICwf4bfEhcB/ywX94qCRotKYyTXITh3b3OwJii74jENEtdejRfaGKWCEM9JprVNy0w42TD/X/PSvtmJnPy8vWqB36kNqIhW2Xfha2JknXQs7ESEHdzfIrLebrwtCX9WLselPm1oIsyChL39i1B3dq+XvNrbWwFZ0uVsUe3Z1drfFMQGY+bvOZM7cW1s5V93+Cp87OFfo/4PWAl23JSwANsn5hmfkwmxrJPeGZXp/z9KEctN8ozwI/JMX6feBxgVjIzm4IJU6vWXABf07Q8zXp/6Ccm4L0wGAPLsG1N2XAnFH+C5BDDy32zropVLGBm9csV/+Pu77+VsoDWOrCTmHXm/VODaZr/GmDTRn2NLKaQi3WsXK5wvjG/0Kkaz8qFhT5hGCnjn3nyOXJ7QJ2bajK+SBHrZzZdyFN2djv1DKJWiMclvWpamHnwn8ap7YlAMGdZQTLStRixUWSYPYLct/U94IFzwmaOAJ0OsQNASKLt80L0Dfp++eveh62HwJIshdc0FQNFK+lbwE49B7+BfVKU8WG9wvKO+3hKa1qeuOaRS/Xz18g6Q22U5bngQP2L6wH5OPLHzjyggrThanitIfgZstz/s37F/aG6ffPFbrwph/4hej/Qf4/kXdLGEbQuzyNg0d7Qt8wlI5T+y7ouVCC2WWUNSA0TgpBVPrU3mApvpAiTL6+OlmYIQ1mjw+Olo1FvmEkKBsb4c1pjbrBGtjQ8wVeM2Ol5MwmCqGkJH+dC5kfPoXpHpd7Vo0tYIaaj3q7/IKk5f+gK0tWWaOC9G4eTPQwURo0jdzdFUV6GugdwNO5h2WKz+pz0JZhU52V13n+zFSn62rzAC/sWSdwrRi3fpvsN/K4K6Z4LnlNPuC7BOBmq4ZkU++3jqWsBYIM4gZNIv/C42VoTGMOuKo/dFr+mZXuFbRk3lAJ+sV2BCtEV3b4lXt/IG1NiXHWFUlWPiWu4xyiHhdro612YdanxKKjK2Y5ZfhFP2VT0QFKJc5ywNuj8CK6hNXeXmS7mfbu06tQKC/p1br9Ny/1PNiutyoxr//lZwPqLtlYIvkR3hB0Vqi1fvDqtBcH9ta8Eia6ecOzrl3gyRZrxya4ZWYTIr6ShOTOOqIHHpyJ0FUa9HrSj3Gy5JhlpkGnT8Q4eZqvVsO7uiqIx/valAf5BbOUKJfO+6pGrtDwANZiHxOuHtnus3PdFRax2SWu4yUOZkF1ityicfzi4+MMZD6obch2kkvqexV6kAckUHy+rbpB3ubuRyAadVG8wjf0mT60zMOV5Hxs9ZHOe+cpC2IpJIz7T4LzenFPCTFm7YRIDzCnzPd1f+l0F+dwcPsJH7M+qlcjA7FVYCmBmDiJM8KyCH5Q5X2161vHPbV4q3sa187Art/B+UPdpulEQACtlUb/ZmPXpT2/XxL2pQ9VrSI52XOn0ZdgKBc3WDqbmOVpX0UxpLWK4GgEdQ2r0z7EgCBIfKqNvflhx2b9+oGAQYjRLGX3bMzuADMdZH2QhKegBHoz0V/fZhgWTgDefJcroR8zXO/b/dej2kqPOxc3eicH256mla/RIa9bQC8y/3LL8H43RUVhcjem9iig4NYo5hidRus6jAuArbDkTh5pFlFYl7a5enwPF5ZdXUnpbI+Gm72m4ABu198jBLrR+3zKWo8oi3+IP/ees/WGutyTHtaubxpaPK8ketL3xQT0rpJ4cfAgXufF1Wlms/LHx20XPEw8JD9sZ43XRRoAwDaf0IsBdB6rOdnZkPKgxgP1yJImkXo0WAK+q7NZTSFSTqNd1lDm5ODWRiWFyPQjhPUNycEciwcLatc04dxUudVGuXplAQ/NLGM2IZAURfeIDAVFsbdvZl1nWYMtLyIxrqQgFVleckHrl6bMSu2zUnbYYg8iYWapqg0Du1BsLSsC00bhMsgmbmYL82LR8uV2nUE5NVNi5qTMBU0FL3h1IqWWICIjnc56MWOzMGjy0RtAyRMbnlKuspxWbaPS9BYXZw2j60yVBugFEsXBJHTHcS64nWD0qdWfDN2sQEh08mPujXK2MfUwrQ2LLVJYf7jeV8mPWxhDLZcQn8hcRNm9rD/wpss05ryvRu3Mij1VuAW9ZkolonAbz2De3r+wwTzWdGGWZzBTKoX+DP8z/M/wP8P/DF94eO/tZJd//uG6IXnh6aoHkHTNLxHmXL2d2iDxdS4747mqvks45fHiQ2L39/Fi5R2Avh4gOe6V6QF+lPTsrmvRrtlkgcf2Zl/mFhO2tZh6OziQDHXZAYKB+QvcgaTL9vXYVewR48XZ7ub7TyXRdkr+uGFFeq5LYxe1cJdmX2norZOJZ/p/aEN0HPuv5gRn0xWtgrWL3X+YcfDIf/YzdIzRDs0n/FV+2GazSZIP9c9tFNQ1JaD4g8lqqOfSgccrs39svphL/NeQnQODl16ZSiUK/9AMy/uvxgxzeNfNcuyKq18nu6PMpJdUVYS+P7vMSK9i8nVbSYHxgd42RyiiwmhvHpJVgjQr7UL0nVttlDU74mksbcnsHZTm9EobMYjhY25VMO6EGd2U/o71mBNJyQ7iU97Y9HtBbLXozZdTgRGAyJk3WX6ZkTMfL9PQSHb/BUkBqcXGxNnRYPhNUYsNJVjMXy68+K9UQMBFON/vU90XoHcajFeMIcaYfp1LCxxvLJWobYyyViJvNF/tIak7UHEUTAxx5je4yksV58VswN0PC97oAEFrme0llYEXGeiID5pCqGe4FZXjZ/VUHMx2B0OPPLC7cWZJlPF+KFwH10B1+0LUAAWTh6rYUwfULU8bBEWoISb3oqqTWKtqbRbXHSdTOc3IOeyM5pf7iqfe7O+9m5fZ7R350VjWfKBfqgROCqoc6o04sctEU86pU9BisDfcD6mdCRtM+dzoK3QRfvO4tl2O4dk55XK+jJL1eoMeoovpdJbW8qjZem6JjT8sMfFmvzrnan9+XRAF6dt70a5/GMp9GrBtETneukY5u/q01GD2one0pGsjppmJqz+PHNbXd97ps3svyhmkETIWTvLO5SGyuPgICg3UHU7X5AX726fnx7l2vgNZvOyvKcMsOL+yv4pQsAwaQf1E5udwxCxcf2miL7cubCIwpqA13yS5KUuSi+zAMyrolR0ExyJyZvjo7tH7xgrs3kXgJ+eOTY2F4sOJQK2RmdANndLm49Vt66mqeO+0UTomYg8Lbq5W8JiCYR8sW1sz9YILWq/p2hHQl7nkef2AiPBc8kb0bwitMU1KXPmFCA6SKsritV6jFoyeolJe6kgan22xlq6ovOeF7afy/j8meR/EMVcD5efNckM4NdLgiKl0ZnCH47oraDLXxpAYSQkjYn07GWGs438hM/1DdO8hY/Str63OipiQbArilDvD2QwaHszN3X3B9+U2TgOUM0GsUUXjwuiIAe9tAuOzY0jubtvZRk/LgH36QIbLnX+wPeXNZ+YYZTifUYmLAcuBcaKbrFBeqTQz69M+z6UlAX3TpYnKxn6HH7LaHx4q4OpuG7ZdDHArc8M+09dV4CDL9KZJGOm2grysyBlJer/t6P5tLYTrf/kK6EsA3LZBIhEDa6BdWwJApK5izzvA4XrcSVUqnKPrKVz7dLlrfVYJd9AnSkJ9AhOSwAybHkgu8FjjQDdOOheu5zVKbutxRMfyBR0y1fuPnyJ8H671xBe7jdL3H3LcMNTFBnOY/XAnXQ5YacZrpH+4xe6G89/NSgpG/XnRQpjdFIkYZ0OA1MNn2XhvsBVw847Hm/2sUV7jARY1duppXDGRGNCyuFUWlTEJYc1KcUiC+8lcSHldPqWZvEW/xXK1+YuTNei1KkXcE2MAcq57ehq/vQz3mF+3UOkeGtRF+bBjGwa2I4mrey+ipdPN5Op9X7GER8QB2HeHelue+oS7sGROLwJFjH+wU7cZCDgeqSxeXCSCTWghi3E00eYTMRSFJYDlXgrEQ+pps0wTqxhJ0xz1zPBXEigjkzjFFadRnDP8ms4yAXgxh+SVmA37ahnzlEyKp5tkWO8RQieng24heRngSVFrP5oBQ86keF1Z5jKQRhwYE9yoNT1e2sW2UQDuDomwsSbGCFEsBLAV7fmDSF25TiyUMoISE2s+YYvqjO3Ms3c+xJnBJ8yJx/r54iHlGxnOYypptIrLuY82OgoBcjOgikt3Wdirt4NAGiYDOcKtKiVNyPhJnGPElt6lvGzyulANWrnWJ9pI/Q7RCeMMF9FRYg3DR2xNRec0JU/FtYE+KxrIVgF/oel24dgYoS4HaThxWQOuiT0RKTxNFiOPU1Gd2PJlVpFXXQ9p+XtJJoYS8UgObTf7XIW2h/jRKxkJwZHp6tzDR/w6sB7mwtG2kRNXbBARriOZQgZvXJ80i+n2eTM7lupsjIO8CL03RrtqB9Hq3d04v2YMU3pH1xMpbngBlVCIETAVJxF19bJKKPjZjP5tZ0oTTBve7zNWauxQNWrCGeFqlMWluIddYwRCSVFikhN46TrvFzipvjXgoJZKTiduEf2sEAY63Vbp0uwR58HpRKhagoXkeS5N4LTUuuXEO4iqvapgHPqL8eLvdNrbqChoDCf2bNEEcQeztH2Eo3wmDHW9uEhCFkt5CeBRNpyrWuYIKYOXZhA8xEcOMQymFC0Zb2VoR7SACQGJdThvd94/Qs0uqCd5o7cSb4yn2Ll2RJKha3hWIy9GozTD1pwanVnYn9myC5UonQmVYp/87vBx1Zjd8AjzG77jRR/RWdJVMZqTrSnwJSJupcw3KAwRez0hC5cx1E8mVNLwkoOw6ZkaLjoLNzwaRqwMBB3Kok8bWCFfxYUSwTdmZZGhOc98kTMFkhJuZn0w0TKOuasIAJN4xBWIx9sdIVRNszsT07MvslQ2P3NAQd5S+kHcJ3Y3+iv3abVQn9F2VodFLvZ/oPp1z4zJ7Y+PR0IAuT6XbRcrhB2m83xpwfenG1BQqW+aOKWgAPe26L8qnj4jc1otbVq7xNTjvAloKtRyKd/Bhs53sP47ary7anRaiPHwVzGhksPnWav4MQrwlL8BdRuFlvDpianf1/K706Hhg3kOvXjOCH7P05JqpVSuM4s5Glx1CNx5DOyVC8lb1KwnGmnwfU+Me+9Vj45HsftdSVmMQwE1yKFK5PslUKDEqU6oOGCTuVekoFOHnkBiSX/TFwYcqe5w1xnnMKpIPiju7AWhWFFBCi0i+gY+4BpPTNWbYPNrHu7/uBUsRa4rfA08NMgVXQzlznRk2G4yySo+UmR3o0jY49YN/GTTiYCerwGbg3D3VIND7zQ5a5m4nKf4Fi1/Ft03G+Jpkct/POjTi9qJSI1v27pnNvhfT+q8vwXAYaK5Tvp2EqJqEeObvz0+uJxI3trz8+z7e1+uzpITl7MWBGkMjR1ezffNEz/UoEqTOtfcjRKf3IdKdgk7JgsKDZ35mNdAPsE3aVH29u4NjOR2U49ExS8CKSE5+fpW5x5ewN7g2HvN0aUrYvgQSQfAD4ohixOhDuybz79Fiu3VAwSJgjtCOi32gEh2Pyg5zIy/uUYEpyeYPLsSUtGW9gWMsON7fO6L36me4vew+DFXtND8FOFJ5l819+/xYHRYuHieqSRLuCek42/xi0rvVLGCy36Aw428hTstk29TOg/wEBr+Rac6P+/F+D2dG0IWv0hwoLCJT/cL/FxC3p9t4rn6qmkGkhtMOl5d/VyiNtyM2E91ITH2L9gLQyRUI9k4pA/PImb5uIQOXMsU3ejLJwRKPo4RVI7rr1gnN9Qb7fy3p67mrOe3JTs9XaGawCLhCB7fdKuEYGNTrwJrdwlqnPmxai8GSCKNd1nLK3xugQauvI6J3zvvCQNeRIQJetmvU8ieI/m+iB8zAN2q90WxOvoHBLOrd+gJwO5icAm636jWYKwup+CdbJ4v1FAwtzvu6E/JUAOcOZItHs+jWeHrJVEfkNMvq2AjCl/rrim8SZ3KPpyQTwkGRNKLsnxHe0qLpud2cjOSKydvN9nbWgSOx/B3Vs2vmR44zvdcjCru7O5IUM/t9PfnMJKtkOl9qNsOvVWc4SqjLGbtaiNpi8mW9jEwlwYGezmeFVpTIRB/u07N+NE32uuSqkt5cVRlFf1xgfNGndbiLQFLuXVxg4ERW2lyhKXcmX2olQ7qRBi1UrzD1nL6g7JQgb9aEaAPg1ML9zkVfJYXaGj+sOPNP99OPZXrtaO7wOvwzb/PybB2IhFkM1Kp+MqIu9X7dC6O5TnvRiorxVeQo/ngbOckZ7HN6hINvkwSr2jiqAXMgifyXHIBM5R1kOx14GbpubH3njdgxYagC0hC3Sq1C2TyxLRTZGXYk0omN4TCD4ynAhM37th5TI2CW79mfLxGGgpwZlkula2Tvr6WX3L/ocVzFxVwVsjAXj31EjPY8c3S7M0bjLqYOFrOMXxBipIqiRpiaQy6MFUndmzD1tYRm+1ASTs2km1usxcWA4l4EeDmPB0Wao91x16gH5fkCedOEzXWpg+hvJTPRaBuHwytfPB7Lwreezgb8qCkIq9aXyXOA8FU5IZERn5Q9xCUAEcCJRGJozY8x5LFEIvr1RBCSQj2TcFUTQ9pqHl7rvsg9snJeoAnFN4AqWN0GEE6NPPfotWsKF77NGATcsO4wb4sQ8Huvax0bX2VCjj4H/1y0GZdUmSPOie8I6OdtuoMRTfaiZQd7JHlbe9V1u6MKn/ZW4mWPsrEUnLMfad+xQobLaAkA1vGJr/lqFQ0HuMQRpWB6AGbRTcxL9GaR1uAOVm+hnJ4UhuzdkJmRzG0bDS0cNToDZHhgIL5begUdSPQ9/Jy9/mqzkuOyWKACRehmkCbK1nBO0B7ptCi4Jpo390RRC399usMKQWjaWo6+7zdciXu4bFxKQomgWIjGXZclGcNjgJOYiH/4LNsxICbnUzQYyHESkXALwivkg0hCuhzN0E2UE1fZzFE4liAozmXkZvWKjNC/KJFTZ8qcgdJbmiKr/DpHg59W7Si2IeZm0eOC585DCWseIGVgnf/NeyTzJM0qH5L0r1qFR3gqv6Kq03cSiRjzsRHXfqhSsAnVcIOUWHKdnez9WAfj+5BM6x2Et49xxR9Q73SUE6BM/3cpzPgutfVRx/RXD8u29UH5z8IKeeMe8oIFBNUhk0++I0FeP3lW/NUB7iHlqlChTslMrZHe/vaFa5R4NcghNSnoZETYwpmdV/rLx48JKufdhuE3xeiPYQ0nj92BhUkuqes7d/QAcUbS7KL3HX0twLWK3TKi9V683eaCirsTLDwO4r6phiVPFMk55sceAdCkuf7nvif6i03xjya2+9Xy8n/Ah6Ilv7Wne6qOi3BgOh/GQZ1uaGy60VTfBiiFzREUXau55NebXK4MTZng380djx/E2zoObzf9bz4HOgX2Xrg6eB4VdiXpxQMCwuyQzjTZGPw9Evb3CHTB9YAB9dcnn6GlHcwEAkZNliLSEd3jYYnXvO2AfsfFGYpoRyhiEBaDYgz/gmewjogLJp0TJ3vqpaJp6x1ffV9k261uGTjqfHXHjxX03hH6Fph+y6UvIudjp1uQNclgakD8K+QKKXsJR2xd4AAPP5BvXpszVeA1z/4uut0daOdPOi2zWtBa3+3Tz8MX6AF3Vi8CHOQ54QN7y28ZSR+RirtppCO/ptf7I7ItYhr2icon7J34Qa6x9vgTjleDHD9wMINdEPKZp8knmOO/8VOk5zKmtw7PBIV/6LIeUzarYiP3S8iGMUpVaOtc6xbOILZFQ5Mu83DLmfhCCZ+SlWvij0xWMD5VGCEnFiNfDRdQWJVNJWRZv14gQiELNpXoTL2MQSOC48Yub8ggqxUFM+j+AWMVTD8/IjlHw9JKjjdQYWgceEIUvKCFK/c1mufNXN1m392wo0bNi1tSnGMp3aQfr2X3wMVp2xeiBN1UEjJ5v2zTbxgyFmr8PkSnpbOJw5LSVDy/SYlK1zXCal/mRh5nhJ7iZ0V4sUyB0ImjHVcHb4DrS7hYIUqqZqlKJMa8lE3XBGbUTzC/6h/G+wkAZGTOSDfCL0iUV4uH6e8K39c9IoVT4YF4qUUVOdvZdctwoBXFsqIP4AnRaGlxUTixX+0Azw9lwDyNBz1PjR7qTpp/8H69ZePzxOhdd6QuUb3A0MRBaLxc9yiA6kSZUMu9Jv3iZ++phMBhvwn+IpuaakO1He++GPMNFdZnguYqnv2HSfAPnw75Pek/PNXn4f/bKK+fs43EbVQy3OOARu/MAFVqvh5vbmpq+t/2nj/5XPX28uiSm+/xeLqF38zEqHCVt+X/DGS+P453yCeq4pYWjB4vPlfKC5kkb98zg8oA3be9UVfkv1Wvp74ToB/ec9vnzt9BECWIqdXuDS1pX87hPkV/YXM75fP+e5yMGkfQU1z9TcCDHwnwALx63deRK3gTPxdnnr/a+G5sek7xf9tsb9+zjP2jWtvYy227flGgAbl3+OFwN/sgSshGx0DvtrGtN9kfsqhHb7h8enfvk82/k1eXGY2rKYezx/8fs7t95ivX3K1m65g+i1HXQf/TV6soCbb9rUdbvoytavfbzLf1U/7McXg5Pcck/ibvNjep5dVe7809WsC0iPxe8z//6yIuRIAy6m7tr59ZqmNmDHkdDKyS6IKFD6CuT/QR4Y1SIO4LbGWp96up/4DYlYvolcSDVhXCHyjXFlJDJomcSgkYm2wecEjImz4xAiNkbFEh/ywTGfJwbqtl+dxt2GOu7niAEtGKd75xMzzZZX+dgFq+IRtlbPNq2Y7RcE2T9HHojVD6ju6psIwerGjtpVBZbuURYoLHA+OGbAOhObbVfsI2ot+5/yBubNBKcvlmDheytoUXMV6t5sd7iWrSg/aWFCa6HUP5jCbA5od2i+clTPe5YDjkutZ+ZDlmbLDce5uFtOpNasskGoFigXygi8KQ9FZ7nGXCt6NWuumFYFiULgAvEVJaN+51fkeSyQ6CJYlr1tsMfF2rmeXCWiz3e1DvocZKTlzKnLeTt2GiVYUJBnZqytTJCT4G7g2VeZ0JcbMrOZFQvvtVd9w+6v6PakzpZVHzqgkhMTIyxwuBu2tVxSaDqPOdJXjTvq2AA01+qbcpkNmnRxHg1mtKCe/TjbOqI4GU6Uq+Wa4Efo20jypJIJQrLYSFzH8L263zHmErVqFvp/YTrLK9BiGXP2qMklAX1XR34m5m1KHDgc3q3UyqCivDwEViuofEEtisiEbBikWMjdL8QeXtD6QBl3AxbK6jNgUJJzFhPjYRgxUiLo513Qo3u93QC/hOTzBFNg+37T4G9/1eU6JDntqFd7P9rVG0XPPyEht0VRLiGSX+74ORqhoWK4H5kxSJmedsyGEJ7iA7txIQrg7QVIGvRiw/GonPXDIRj9XXGS9Q1eg5Z305HdedvWut1DzwwB+GceWN1jExlq1KVJUmDW6F9jwwiuicUOcvysvR0VZh5NQR7T8t8tG+mjZTe9cEuuDw+AN7G+ckQ1amYFpdL8S9J1bQ3OG0r/ZTh1+r+Th5ncdtWOp2sDd4SKCpZVMrc0bZkxfW7DXCJlagJVnmQqbG9d3yot/wMme3ISMbAdnZjFW1qPXFzNWezH0rFC+xnLxg0iCBcAt/CTL7R21TVQWZ8RoI/MrBJcjfowY5tTM7W1lxmvQbmb+pXGE5odpJ90sY9F4D+PUQa862prM5N1hGygUrmeACuEKtDWKTH8RRnMRpmBr8f1rMpWbEJZgl9UumlXdlOPKVK8hQwGvYZkjm9nmanCkGuEi660f9HFpwbrVck7vATdK5Ah0pdBvJjB3zubuUhR3UN7X8K5nmqyot1/5Z3sv/tneo4bh9XptzLFw1exqcZ4Vpn+8ErRxv/0P5OPPxhwWFhLMEfqlNQ3bifEtuLTsmwkL+13ffSzL8pij/cYvvWcU8TeNIgSujaVsnPhmhXf9ttmnvFlNOX4v92ta8LuObWjtC2zFNpdvXP74u677FmLmlvPutq/96LDfDU4qbndiO+qXfIvvK37X6hfbZhXfv5v6xYNB4L/p1xaWot/x3L+Smf/BH04muRFcNPW+SeTk70Zfry0Rr/Nzj7/68kDF78aXxH0+BO8PZ7/le7/tuLvzbLvbHHZ/keIbvxuatBw67xueUP6NU29+O/hiTf5dlnpP+2t1+HfDy//NSshLg4gcegmcnwZVMS9UPTm3qpXx9Hjh2GG7xUfH7ukevf7xCvS7FPGgQIjSNwoxiOEFdXYBjdXin5O310c79RZH/v29n+LrCtUcv2uL2GH95HRMS3xUYJNYZ1A5v2wNFE9Z/53IhVb8kgM/wYRho2L2ehX6CFPV0Lx8ke/jc4SG1eT92arIb/tyYFDS7GiwMWimJbZRQR8WhQIozdXDcZU6HUsYcsD1Csd+SI+dDHtP8E/9fa8szMvsWkbvfDlZu9DedP12iZDD/FN/C5YFis34B/70Dyxck4jfKKzmKMhbeKGcXpCSyD/wF/+LHfmwpmosjjsI53j0h3dtvPOksPHkwmdM7I7BlgOZrejID+HZG0M+XLLR0dUt6l24ynHjNU4MkKQaJwbQGTvvrqe58HzufIE9r9wweWhhtBy65fhtmr669bMHFux43HidyxcyeeOkjyUL1zvuFGvzI4kXCe4zDxes10Bu75bhSaqOn+4b+MKMsTtm/w3OhYsmO9KW88TMoccpl/QrcsyDc8ETi9eMtvJ05s4TzK6qhSsvP8C5oIjo+J7n6aPdCdj1yDULn3iaD+eC5Zv5BF9YWubDueAJjvkEX7iLNR/OXwia/R/B+D8qGNUtTUV4y7LQyVYbY/5JmjaGId7ccMcwFQci9SC5s2n8nU6fWNmxakrOgz22cRRLD7NuMu5kGd2MXkAuWFgalPi7JlyHBusSlB2zq/mbu6xQ1qm9acZwl429mF0ROKTNdv8MKEY11odn91lsMRGXCOqLh2lIxrtgKNkvg929MOn9NvNQ8nq3BRYx3P7Q2E7J+zTMY7P5ao5vVXeMudKIhESM5jimJx83QaY81bxT7z5RRQskdHQtE681+rArzodDINtova708LMxL3loU0apmS0oB+lhdi2sFZJn+d4Uv3sDLjYei9uFCnGJiHdlyiecarSMw+XIwD1lPsBkttTCGD0B+DYxxIb3VNI0zYlDpxAc7yfmmrvoZYKKZPow7PMdce59G92mfQlqTeHmSYSl3Ax+FsFJ8I0rCHGpdCk/ECMko1uLJBvVrS9NuMbou50ksyC/Nsjz+bXOuHVym2xEvQXg5iX8oKnSgNO6tE9if3XXVWQcBDbU9k/LZ1uVu2zopuANV9Tb3cjozto9459Ukw/RVGLQcyQxh0VlCLykiaBGkCF0Nt9TGPUcmA055/4LhdLiK5Sv36NnFiuAndiI+Lc2RZmMlXFctUjyqVkJ6RiQhQLHPI37Hqc4waX1C5RmOoNAcQLqqdPpf198b81ip2sX+qryMut0X9b+UJDLyYXPIu+AafDEXeLdlivp9p+kDeTxpCD7Z+knwT7tjI3c1miyGJK1N9rrAyztZC6kLNHnNUwUwuoQlSptdTVfjTWEPzBJ1wYWKfVRfQs6Imt7L25qGjBd2MZsUOXbmOFVeXSbMxnGHQ0yrBBdJfZ7R6ORGrTg0UJ9toLVBta0054BfNrkAGJRDBjPEhlZApgIPOk8vXppLEF5+LjybIjL6BgWLV2L9YDIsDpjgBifSheRpTUC2ROZ5oz1C0uuh9VnyQ1QSaCOm2XK7mbkp0kNxoXtyUN7lM4ObRYVDK1C0TFerwNKg25VzYY+0BvT1O+JoXNpMGlMpZNjWWUP3sl2w9h0KiaCrYvVzgJxB408OoF4kKikzGWJDns+ca//QhuX/O+xzQi/CT1piayiYbL8maRSn1/Yx4d81dM/9YbYhOxAkrMG7qcUNU79ys4d4LeUFJ52tY2XgJeJOxB9aU7bFkbzJB/Nh2mxamFespLIZmD9ILIDD+silMChFuDKsSouJwH9lwPxXPKh3IWXwvK52Gls79oxEsWe5hnKAPnlR4FALhJvwXDQ+mfQ6heWdlKOr7na2dU10uDy0hP9das4TWNGK+6kFDeG/soDrOGrRLqSeC1OtNtOncPq8sx66F/cCFi4zWT3cTWfvPZWKBsQ4lQAzzx2OM6dpASIWKFelVHXN/zC3e3j04RnEN4niPabEvwgChrVTWnGBX76Ckcguh0xIvJXkkx/5cYeRs+xSdZ4Sbzyom01JM5KlDMYPdCvB9yiBTRcFNFU9itxWv7H1f+JAf/EgH8E43+XYCzNjhobaO8d43LG1vw6l3Z9hoh3theUT7mzsHTITkkcyBHSKfwz/M/wP8P/DP8z/M/wP8P/DP8z/M/wP8P/zw2fu4fAfw2swwEC2PMQkq65YL7HP4Pe5F1QEXSc5Boqb4cCHFBvljyR+IvbBauPiWaGfbrb1KBXVV6dVLfubpS4wxogOdrE2AFfwM+EFG3lMwb2sNwhs2/R828HyF3/udH705XP/M554Wth8P57Ry2W7vjhTP8N6H9fLl0eecUc14yBzb8F4O5/Xg5ge03nIDr68g/zDXXM9bVlfrommt/wrt4hXb6igLQCjwkY+QECnf8EzP72jnbN7B/nm5nru2//+XbpA8d78/nv11D+9+tSqmf4qCy30vjFPQcCHckCmwYTTeePkvjP2xR2iq2M/une6/9CY+nmn++9/k9CbbH7+XqFX2B8Q068fPz5kjS9SOqFNGkksyaNfzYqLXysIjiIhHHGIDAZmIql+osVfrhE4gWEUNSEgZqdSruZd2GMvx/A5F7BhVm0+8lpayg8EW8WDA0/pTV+BsR2pWUyyj2DNKorzywjKBMqkmSjZk/NlxLXCtFKWsZYY9A4/Wqu2czTzhIDAjWdGNZu/WmpMCl2hOuEiEGDVMUjZt5kjeoA6/vqgkCH0q0zuaV4hJ8sKdacwX9xyiCBxKGnZbLaCiIDab1npF0QyD7ZLBMv59jyTHI8VGy0p5QWRqmavK1XkU2nnDhHptzzVCkyjwSz30uTxsth6OF1mvbldZ1Y8/Fq4TQEK/Re3l1Phf2ewl2JVMaLu7juieONXy7aVox71lLaPGh5i6oa3owDc6itkdqZhthMFxAaZjYVxWjNhhSc2+nDeLs6z+stcSKp5PDG6NgHrLoEZXiYi4g4leYF6Wf5wsMJbVWxD/ABe8Bd2yiaEnGp/Be/lM+M3fHewAjV7cMEl/ermglnOK3LlG2oo008ib7gVWx4OI6rZuZBiP+AzZhQYmFX0jfSNXSzGoilngqqm5Trg9I5mYqGIyc2enzeED0jUduLe3io5C8C0FMT7PGgI4bbQkmEmQ/YfEBLAaTetZhawiXwBmgbWXlJV3b4di2goQh241mD9T1Gbqap4Y3YED9KbVpTZLvetpeaYnFc/KpNoAsCWon72UgR09DG9Q715LOx6aZLdweZBcy9zqXdVSP5nfutGSWMtKmhOwlba5lHDjgrlJxy5FS9jzphb3iBCe6O8mcpQijEse42YaTTwtLqzPfMhgUchqoMYzapzDyxuxES+zLdA+ElC9o94B82gz1zNLd6YM8T05VVFlKt5jiudE2qV1KAHPh5hg87pxWebCvdGi9tMxuwrT7fmLxOs60jrmNJHoxw+dmzTrpq2L4uevnORv1NR40uUp70sIbl9JIC07+cQCZCItojEpuGTbHHGnGmLgF+w+aTHHHY4/O4s0Iv7NQvhHtpATUxNfg0aWm7DTdNlRD1z2jp/bZJBCWmb3Z1If+6AV88KKyTzsbkhidfktC5V3BiCBvvS9ImrgtcqkrYRjjRHe7xoFLNEfpZ4PNxkF0roRMIkZiqmgTTsrdjER2zm6gGpzH/qEw8seu1yq7G4s+TBc8XqqstEztMX/F0bctLUfYmK5TztmihWO7LN5grxNt7eq5ROkeYM42elvZ7ZnHYmv5kC/KdL3fSpTdUX4Y/KKEwSjCbXD4FV5qW72F3vcCExVusk3sC0QKClDsDSSgxkT6iSGxPtN+Iaxj7yZLdESI3JN26w8Vr8YQqnVai/Y2HARE9ObMXlobaopgHiVnqWVVjmUKs+PQZpVi/hkC8HPPDanDp9KBxVWno4HVPo7ZtISMW/ndlg93NsO5CbZtUwmQzMZRJ5gmy3NQ+vTnDN6w/zuxHJy8Crpsqa31bYHiAfBcKHx1m1RlXntin78+j5/iyXmwLS81sICr+/V3zyHrcIvrs3RIvS025+ipLINePVXT2mm9RI2eJ/VtTpaly8BYWNYGHyJMtXlee7Y4RoSSIEtzdLHz7QU0RZY36K7zQ+JRLEnqJoQn0bWdifRoCzwqB2L2LjElcDoM0juVOJFcdfvok4XpBOjjId6fPeP7UfiwshHi//ca7XAxl/AnU5bO5HCJUl3If7RsIztupazhIX0rQz+swmdQ7QbmXZtdbe12odfKx5iuCeIX3PyGRPupq8CpcuzF91Tjz/WrGncBdePSYhOCjyNY4MsxAWB1JJHrpC5+JcAkfeYRC45brdgZ7cjHo5FqsKkspNOdZ56g11h2qf+LeXefVTSYoCy6bVsCooZIIHuLmE/WajvgLl2gI4yUqhGbYHiJ1E2ZtWSo3IFaIf3hnldAVGHa6E09IaGvoj83a+XbHw88iV1OtjYzUF1WPIRkEGCKz4kiSBFw/A8O/eAY+M3uUENbnSQ0/lA8jjOCcHM31OBZ0RgbmH1BZJQ+dnSOwMh8/2IgN25wO6+DU9e+tCil/CGObtyuD0SS94LXQh1v9xrQZy4Di6Qri8ajJJ0tEhMHvQm/ic82URhCa/VTMafrwy9VZPd366LaZliVbDgvc1MYXvN+Vy+TyTAMGPi1P8H8F3aVwPxaXkfU1CoBEJLFbSL5YC3jHbPwjg0RSbBDixZhHabMz/hyJ1mc6bdY2Hpyarp0qyTBgrR+kpwRKMnIktfsYb5ivsh5XlfmlvVMT3kRt40gtE9wc4W4R9FfgB8Z7a/rdMCR/+1vvLXxWfIWGBXHsrMcrWAllxV9/e0du1Swf21Iy/MFUYmkdtnRCqWYQzOWqZENyh3x9+04flBSt+/T+xJjt17P047bcSdvVACHT6ksJxxM9Spq8Y4QoY4daq8m6eJ9Bgjt2Nv+asBpFK0JXGUoNb9ZoGsUUaawZbiQZw7gnp52zqyunyOsxJKrZ4ZjlNeOawwS1M6+CpJMXK+MqC87yIsycVpULjTRWeeeu0B5sRu/JSfCeclYqcZcjoZVm0uW38xoOO33VzlVBdJequERe29bXKssu2Vtu0z8gjQ6Hfy68t+ShtDnd1VgPS5ux/uBc32wIm70GOv1KeRseZ4VSsYALR4mJ9d0Psx8wKLk2+FQ1+pX6raXitd6eqgEez7CKGLI44Hkd3//y90jb5Jj+dZ3MCMVcn3hCSXv017IkxOrRoE2zTjfNsU0BUgCs76HDW2xLC6qdLMxHKz5fIwrJEtXZPeZ/nV2hk/qG2ewBFl3RbaeuRGCrsMdNTftdCQ+asTLNXYDp8N1GTeRUyYN3bWOUMb57z5SDrNgRI/3CNa0cCSu3rqDBzWXOPGj6NiYioEsA9Ggh7kwB92noUHZsPqSYRC0KGel0C4/MWu2Mo0z2Y/XkFMoaIokPVl7pvmszFEAIQmw50iGBCvDFdW4dScG/w4Q/dd7oYD1nlUyVFFiI9xdxwbOjV4xfNuQ+rtA+taHBgFA0i1jRLgtG1z2Z9fMUPJoC5A7aLKqztHwKB9UlvtRgVa1dcY6Cn02c7dlo7/qkoGZzPh0mXGappi7HRBp/PK6BXeQuVnzSrmStYcxqEDoGXEgsDw2goaQjXGmxSGYsnBlJYhFLptugs233yWKLDmtJBT4eJGest1dPbrrwsjSVqmaFehLixzJ5lt8l4m3kScpIm7NGST69s2NI5MciZk3mmm0vAnKrxwsEJMCWFyUnCgXVWExIuUe4cCV7qHpcahY3GQHD8XTjsfCWrmryrrZ0DjhdWx/LocMe7c16D92o0FyrcIhkgI5NwMwwmdX1uM9H3SJnO5AI2QQk5N3ULAaNGPlkSu1xGux8Hl65pC1Vwsfs0sDfQR1X771fb9rkQ5I8Vnf86Vj0pr/Ei5fFp+uUeCPyfHD5gdhgAb8zqHJGtfbmoU56WM/0+c/Rb6hiyAgGt2oxgP7ugx/BAjDBwLyHgkw+eITWgK0Ru3LMIkZTcK+eEvxzVD+S6FQUYhivvM1md7f+UZO4gPzrQkdgDyytUJfs1D0A7EE4Z5AIuSEp3leKacScZbBDM5xU0TQ1tO/qZroUCwbS8IIbPVl7rGkKrYqz1gNSbORjDGVjQKvvbOiP9cONh/o2LVfgRTVm3QewsAcuauAxlhWiLXkudJIT5r/rz1ZctG4bM3h2CqWy/WUrzRkEUhAFmFqrZ4KDbO9iSNfqPhlh2fkHH1CMSqqQUp7ifD4IQhpX4JW3km10T1bFCh8iiwGe1zrxLNloptDu7f7k5oz7aMBImkYhBQPlDECJ7AHer0EQ5z0oIvjAGXwkvcgRJEutKBO9dPzAnnWU9WV7Gn3dytcoxDEOG1VSSBEPNzzDHVbv21JR8N6yA6dQh8VIigYhRIZbLn542388tKrxs+r7I0T510lMZK1NJMnfvPSuIx03FkVNfw8Vi1tlDLdMGe5qXyFtjfK6TAvF9Wh+7KmiDcyUtGlabrsoiTTX+/TYG5rjQmX5mFuq1L6aKgZdr5/JVLr4gY4bidHfG2orDki1U/dTV2AAFYw4J/y5dDiX/skMHtZuSQ5GMoKNq2hmVZrAIV1gPdBGXV/tvMOedbHRQqZTFmmE7Xa0USwVHqm2BgRijXR1BiVu7KnB9X946r2ph+egMQk11yXKsO4P1NSqKqEf3rpQ5qQ+Vx+IvMLpJMGTxtmY7rVHQOh3sfCIfuXbEPXjobzIAWNm+oKGG2d3F8x2tyUYdceA92W+l4hiHmSlp+RSd1ZN7uTvrHDzVImvCK5TIzE4CbdMwFnY4YBZAzdw+XTT7X39r0rJV8PiK4j621+m7v9kgM1QYyxZ8zlUpRmPv9CLPBH4rDqlAUPKS6Iz88CzH0+qq8sp9EB7+ZF96srCYU3Bmi6RqvElVZ9T66CeIthIrbLmhAz2MWh1nIcxB8w91dS5qY9aeli9+bFqmZCgIWCQu4SQshhtFvP5vieFJ4HD7fdOozD/qE6E9+/LlEX63pjBoB7kXBfaLasp50S2kImI6J2xtNSfehmyblmcCxbmY2Yxuszhi1PS56dcvbdYS3bNmnWVdhgPTvQUgPOmkGQzkqKqgvL9ZLsbiwFYRIS6ZZlZ+lr98oIotPSk6ioxQDNIvHZXVECWef/Guj0h2Bw01KcuMQenavN5YqKPuqV95CipZPARB9MPTqaYM4LMOcz+nCpuYtsr3CJR+4x+2yV+Za29UO4UtEpNohYpDd4ENFaKB+8eKpCeVJT6vAQ5vRmxz/xDkQO2Ru9S7GEFi9i505soF8nDfcEZAdw9wfUzuES8xvDQrGkse9TsQN4EbtE6g9dBicKn6rX6ZG3NT0xdH4dxV7wvYL8q8OFM2nIdtFreWwA4o2McPwxDMEVnhJlAYiZcka0PsD12gRHMy+nO4YOYK+GNcV9eUjf0DtLoZmkD3pgcWOc5hEvca+65jhCeSImDmR84A1MDz/QLV+Taxq7Srpo6VPU4lGelg/31gfgE90Ttp+SnnQ9aIRHEjyrL7jqRDbJuP1IlIr0juF2eo4pztxSZMNTrTVN7YO2h26Ed3viw7apSqhJmgxbIU1otmo9g4oyKMQRclvEX/9K7MmMFZifOMmgqPcRPN2BXq0WwxWp3XDfG41ty/KQYpSDyMTCGUVnHbKnMx2VOtUB6U54VWr9TVRWvPY/f+Dpou0YiohmTE4dBtn7AzQLcuk+xzdgmz/itaehuUzRORGjPRGxllzla/nsFYqfi0F1Ps1s4M2zBIRYH1P9ATlyFJmQBZmBwaoS5BJhpf5YSzNZVGw4l+ZQtWfpz4cF1fJlYuXa59s8vDHObO/rRj1q4hOH9d8VIXnTyD192+vbm8+9tXKrx7KeKi4DwGkNgaLVzQeXMPeGqR8J6K69c/ekuyy1q/h14JCfg35dpRqGuKcaZ9+Y3cSOvr1XXuLz051swcZAPAtRAefHaDiSXgdx59kCSeGhNAVlyzMnsh/ejXZx7A26HNYr5zLugAhs6cM0xWvi54M+vSvvLQ31mdohFKOAKK9YlyN/aqcUW4P35e+ueLflWrqf/H1BLAwQUAAIACAAWri1Kss1wIU0AAABqAAAAGwAAAHVuaXZlcnNhbC91bml2ZXJzYWwucG5nLnhtbLOxr8jNUShLLSrOzM+zVTLUM1Cyt+PlsikoSi3LTC1XqACKAQUhQEmh0lbJxAjBLc9MKcmwVTI3MkeIZaRmpmeU2CqZmpjCBfWBRgIAUEsBAgAAFAACAAgARJRXRyO0Tvv7AgAAsAgAABQAAAAAAAAAAQAAAAAAAAAAAHVuaXZlcnNhbC9wbGF5ZXIueG1sUEsBAgAAFAACAAgAFq4tSgjD8Sf0QwAAXXgAABcAAAAAAAAAAAAAAAAALQMAAHVuaXZlcnNhbC91bml2ZXJzYWwucG5nUEsBAgAAFAACAAgAFq4tSrLNcCFNAAAAagAAABsAAAAAAAAAAQAAAAAAVkcAAHVuaXZlcnNhbC91bml2ZXJzYWwucG5nLnhtbFBLBQYAAAAAAwADANAAAADcRwAAAAA="/>
  <p:tag name="ISPRING_PRESENTATION_TITLE" val="台灯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616161"/>
      </a:accent1>
      <a:accent2>
        <a:srgbClr val="A6A6A6"/>
      </a:accent2>
      <a:accent3>
        <a:srgbClr val="616161"/>
      </a:accent3>
      <a:accent4>
        <a:srgbClr val="A6A6A6"/>
      </a:accent4>
      <a:accent5>
        <a:srgbClr val="616161"/>
      </a:accent5>
      <a:accent6>
        <a:srgbClr val="A6A6A6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1703</TotalTime>
  <Words>1121</Words>
  <Application>Microsoft Office PowerPoint</Application>
  <PresentationFormat>宽屏</PresentationFormat>
  <Paragraphs>202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方正兰亭超细黑简体</vt:lpstr>
      <vt:lpstr>宋体</vt:lpstr>
      <vt:lpstr>微软雅黑</vt:lpstr>
      <vt:lpstr>微软雅黑 Light</vt:lpstr>
      <vt:lpstr>Arial</vt:lpstr>
      <vt:lpstr>Calibri</vt:lpstr>
      <vt:lpstr>Calibri Light</vt:lpstr>
      <vt:lpstr>Cambria Math</vt:lpstr>
      <vt:lpstr>Helvetica</vt:lpstr>
      <vt:lpstr>Lato regular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张 天野</cp:lastModifiedBy>
  <cp:revision>234</cp:revision>
  <dcterms:created xsi:type="dcterms:W3CDTF">2017-03-02T11:20:43Z</dcterms:created>
  <dcterms:modified xsi:type="dcterms:W3CDTF">2019-04-19T11:45:38Z</dcterms:modified>
</cp:coreProperties>
</file>